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542" r:id="rId3"/>
    <p:sldId id="543" r:id="rId4"/>
    <p:sldId id="545" r:id="rId5"/>
    <p:sldId id="548" r:id="rId6"/>
    <p:sldId id="546" r:id="rId7"/>
    <p:sldId id="802" r:id="rId8"/>
    <p:sldId id="803" r:id="rId9"/>
    <p:sldId id="792" r:id="rId10"/>
    <p:sldId id="794" r:id="rId11"/>
    <p:sldId id="795" r:id="rId12"/>
    <p:sldId id="797" r:id="rId13"/>
    <p:sldId id="800" r:id="rId14"/>
    <p:sldId id="796" r:id="rId15"/>
    <p:sldId id="805" r:id="rId16"/>
    <p:sldId id="804" r:id="rId17"/>
    <p:sldId id="798" r:id="rId18"/>
    <p:sldId id="8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5915"/>
  </p:normalViewPr>
  <p:slideViewPr>
    <p:cSldViewPr snapToGrid="0">
      <p:cViewPr>
        <p:scale>
          <a:sx n="89" d="100"/>
          <a:sy n="89" d="100"/>
        </p:scale>
        <p:origin x="-4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FCC38-8DCC-E546-8406-0E5585D43527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3FC7A-556A-CD40-BDC4-DD10272510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3004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2E4B-AB8F-8685-9A00-F0340F20E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2AD13-FC2B-4697-B7D3-6DAAD01B2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1D725-B1A4-CDE1-DDCD-D1AC85B9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5626-ADED-100C-ADC1-9B8947D2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C1F8D-9126-D72F-CDB6-108F53AF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383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84A0-AF81-EBEE-43D5-594C63CE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DE4C6-28ED-777A-1A8E-8D7925AF0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DC197-5F31-E07E-135B-C1BFDA53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91855-D42A-9CEF-FEB2-76D8EAFC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FFB65-403C-6938-E886-17D5E95F7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1920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0E2E3-6F08-577B-BF83-E08D264F4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8F6C1-5B96-2586-3E4E-28C1D7005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E66FF-AC43-B4A7-CB40-FC845EFF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CBB44-83B7-1407-D2BE-09A46BB6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13673-8A84-0E1F-FC65-6F35E7EC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633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DC43-0CA2-B75E-3358-2BD4512D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7204B-B3F6-66FF-A1E3-9D2CB03B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D31BF-F392-83A6-791F-63AB196F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739C-7F4B-E410-CF44-FB00B7424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210CC-1F9E-4184-B67A-CEDD03A3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939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4831-382B-2616-B92F-6E738D04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191F5-BE0E-E49F-005D-01E2752BB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F582C-3D66-6D94-F433-41301056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7B60-C9C0-3425-A688-989B788BA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0130F-41D1-659C-F2D9-C1111485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5554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8E19-7086-B62A-D372-1C6BB85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FF21-49FC-D0D4-A3B8-2649D16B9E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54D6C-3B62-5967-C97C-7EDECBECE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88DD6-9F83-5F64-7602-306B71B5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A2FEA-7DEF-68F3-689D-BA8F705A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17B59-9DD7-3763-5D76-E1E0F1FB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772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6A21-CB38-802F-FCD3-35F2524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98826-537C-EFA4-93AF-66366DB44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01118-5552-FF73-0E82-B7749134B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F14EB-E027-83E4-0D78-2FD447AEC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1A202-F659-A4F1-CC5F-C9DF23986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A58B1-9651-C592-F57F-3FF3E6BC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529544-5806-4837-C050-8DA76A47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3DA4B-5994-77E8-AAA3-C10B0A33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381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7731-42A6-95F2-4EC7-152BF146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7F74D-312D-C566-2985-CE82FFF7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54285-413B-32BA-9EFC-297E7C0E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7F1E4-D32C-B3EB-4223-5C94590D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648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51754-7CC6-1DEC-1675-79FB37ABD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9681-86EF-51EE-C153-47064FA2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DF8BB-03D1-41AD-C07D-A9365CF5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1551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BF92-E2BB-8AC2-2125-201F43EF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80CD2-983F-0D61-7481-57B4427C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8BA47-F207-8E52-DE6A-02F7F67F5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5278D-228C-BAE8-2F2C-DD7A1509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C3728-442F-C585-9C12-AB836124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BBCE8-A974-04C1-5752-9F525B77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8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855C-D074-3FAC-E603-796A7D80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FC5B5-6B5E-6812-0948-A55038D87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212A-0E56-0889-A35E-879F007FB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9E8C-341C-7A96-8403-F3A11E13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022A5-AA39-B4E2-239F-6081DBFE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E3FCE-9309-9256-F062-55A63FD0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1430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C8A3D-DDE2-D9A3-AEDF-EB78ACAD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887F7-80ED-964A-0132-0729A0D4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AC9C4-11DE-0F16-0C36-5440C8D55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99FD9-ADE3-2D41-A010-6668F8FB649A}" type="datetimeFigureOut">
              <a:rPr lang="en-IE" smtClean="0"/>
              <a:t>12/03/2024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55F55-1C1F-6DC1-882E-606A15A58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64F66-0872-6713-698B-AA631A91C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19C13-3801-8A4D-8ACF-BA206A13FF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515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compbiol/article?id=10.1371/journal.pcbi.1000424" TargetMode="External"/><Relationship Id="rId7" Type="http://schemas.openxmlformats.org/officeDocument/2006/relationships/hyperlink" Target="https://github.com/Joscolgan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@statquest" TargetMode="External"/><Relationship Id="rId5" Type="http://schemas.openxmlformats.org/officeDocument/2006/relationships/hyperlink" Target="https://swcarpentry.github.io/shell-novice/" TargetMode="External"/><Relationship Id="rId4" Type="http://schemas.openxmlformats.org/officeDocument/2006/relationships/hyperlink" Target="https://ourcodingclub.github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naseq-mats.sourceforge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A484-184C-5C6A-8D9F-D41670411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696" y="1989135"/>
            <a:ext cx="11644312" cy="2387600"/>
          </a:xfrm>
        </p:spPr>
        <p:txBody>
          <a:bodyPr/>
          <a:lstStyle/>
          <a:p>
            <a:r>
              <a:rPr lang="en-IE" b="1" dirty="0">
                <a:latin typeface="Gill Sans MT" panose="020B0502020104020203" pitchFamily="34" charset="77"/>
              </a:rPr>
              <a:t>Differential splicing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81ED1-C5A3-9415-B087-CCEAEC2E0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578" y="4459280"/>
            <a:ext cx="9144000" cy="1655762"/>
          </a:xfrm>
        </p:spPr>
        <p:txBody>
          <a:bodyPr/>
          <a:lstStyle/>
          <a:p>
            <a:r>
              <a:rPr lang="en-IE" b="1" dirty="0">
                <a:latin typeface="Gill Sans MT" panose="020B0502020104020203" pitchFamily="34" charset="77"/>
              </a:rPr>
              <a:t>Joe Colgan</a:t>
            </a:r>
          </a:p>
          <a:p>
            <a:r>
              <a:rPr lang="en-IE" dirty="0">
                <a:latin typeface="Gill Sans MT" panose="020B0502020104020203" pitchFamily="34" charset="77"/>
              </a:rPr>
              <a:t>JGU Mainz</a:t>
            </a:r>
          </a:p>
          <a:p>
            <a:r>
              <a:rPr lang="en-IE" dirty="0" err="1">
                <a:latin typeface="Gill Sans MT" panose="020B0502020104020203" pitchFamily="34" charset="77"/>
              </a:rPr>
              <a:t>tcolgan@uni-mainz.de</a:t>
            </a:r>
            <a:endParaRPr lang="en-IE" dirty="0">
              <a:latin typeface="Gill Sans MT" panose="020B0502020104020203" pitchFamily="34" charset="77"/>
            </a:endParaRPr>
          </a:p>
        </p:txBody>
      </p:sp>
      <p:pic>
        <p:nvPicPr>
          <p:cNvPr id="7170" name="Picture 2" descr="GEvol – DFG SPP 2349 – Genomic Basis of Evolutionary Innovations">
            <a:extLst>
              <a:ext uri="{FF2B5EF4-FFF2-40B4-BE49-F238E27FC236}">
                <a16:creationId xmlns:a16="http://schemas.microsoft.com/office/drawing/2014/main" id="{8BD719BA-F15E-880C-F3FA-499C873E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7"/>
            <a:ext cx="3343275" cy="14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eues Corporate Design der Uni Mainz – Design Tagebuch">
            <a:extLst>
              <a:ext uri="{FF2B5EF4-FFF2-40B4-BE49-F238E27FC236}">
                <a16:creationId xmlns:a16="http://schemas.microsoft.com/office/drawing/2014/main" id="{1742DA36-A75F-1FE0-6E42-FA8D3B34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852" y="85728"/>
            <a:ext cx="2945148" cy="16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3090C-01AF-D18F-2D0B-406AE7EC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652" y="386724"/>
            <a:ext cx="2499352" cy="2499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39564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F3A82-5CB0-742C-B0C3-01E11E6A7541}"/>
              </a:ext>
            </a:extLst>
          </p:cNvPr>
          <p:cNvSpPr txBox="1"/>
          <p:nvPr/>
        </p:nvSpPr>
        <p:spPr>
          <a:xfrm>
            <a:off x="824778" y="355964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latin typeface="Gill Sans MT" panose="020B0502020104020203" pitchFamily="34" charset="77"/>
              </a:rPr>
              <a:t>Introduction to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9B9D8-FCC4-6AC3-5E6E-523262B4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15" y="102199"/>
            <a:ext cx="1777371" cy="1677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D7935-91CB-9B42-5E06-B3499AF5D5B6}"/>
              </a:ext>
            </a:extLst>
          </p:cNvPr>
          <p:cNvSpPr txBox="1"/>
          <p:nvPr/>
        </p:nvSpPr>
        <p:spPr>
          <a:xfrm>
            <a:off x="272053" y="1598385"/>
            <a:ext cx="1180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Gill Sans MT" panose="020B0502020104020203" pitchFamily="34" charset="77"/>
              </a:rPr>
              <a:t>R is an </a:t>
            </a:r>
            <a:r>
              <a:rPr lang="en-IE" sz="2400" b="1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</a:t>
            </a:r>
            <a:r>
              <a:rPr lang="en-IE" sz="2400" b="1" dirty="0">
                <a:latin typeface="Gill Sans MT" panose="020B0502020104020203" pitchFamily="34" charset="77"/>
              </a:rPr>
              <a:t>-based language</a:t>
            </a:r>
          </a:p>
          <a:p>
            <a:r>
              <a:rPr lang="en-IE" sz="2400" dirty="0">
                <a:latin typeface="Gill Sans MT" panose="020B0502020104020203" pitchFamily="34" charset="77"/>
              </a:rPr>
              <a:t>- This means the data you import or values you create during your R session are stored in </a:t>
            </a:r>
            <a:r>
              <a:rPr lang="en-IE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38307-50CA-A1FD-9A12-D74A813F0235}"/>
              </a:ext>
            </a:extLst>
          </p:cNvPr>
          <p:cNvSpPr txBox="1"/>
          <p:nvPr/>
        </p:nvSpPr>
        <p:spPr>
          <a:xfrm>
            <a:off x="2346724" y="2979306"/>
            <a:ext cx="7254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For example: </a:t>
            </a:r>
          </a:p>
          <a:p>
            <a:pPr algn="ctr"/>
            <a:r>
              <a:rPr lang="en-IE" sz="2800" dirty="0">
                <a:solidFill>
                  <a:schemeClr val="accent2"/>
                </a:solidFill>
                <a:latin typeface="Gill Sans MT" panose="020B0502020104020203" pitchFamily="34" charset="77"/>
              </a:rPr>
              <a:t>data </a:t>
            </a:r>
            <a:r>
              <a:rPr lang="en-IE" sz="2800" dirty="0">
                <a:latin typeface="Gill Sans MT" panose="020B0502020104020203" pitchFamily="34" charset="77"/>
              </a:rPr>
              <a:t> </a:t>
            </a:r>
            <a:r>
              <a:rPr lang="en-IE" sz="2800" dirty="0">
                <a:solidFill>
                  <a:schemeClr val="accent3"/>
                </a:solidFill>
                <a:latin typeface="Gill Sans MT" panose="020B0502020104020203" pitchFamily="34" charset="77"/>
              </a:rPr>
              <a:t>&lt;– </a:t>
            </a:r>
            <a:r>
              <a:rPr lang="en-IE" sz="2800" dirty="0">
                <a:latin typeface="Gill Sans MT" panose="020B0502020104020203" pitchFamily="34" charset="77"/>
              </a:rPr>
              <a:t>   </a:t>
            </a:r>
            <a:r>
              <a:rPr lang="en-IE" sz="2800" dirty="0" err="1">
                <a:solidFill>
                  <a:srgbClr val="00B050"/>
                </a:solidFill>
                <a:latin typeface="Gill Sans MT" panose="020B0502020104020203" pitchFamily="34" charset="77"/>
              </a:rPr>
              <a:t>read.csv</a:t>
            </a:r>
            <a:r>
              <a:rPr lang="en-IE" sz="2800" dirty="0">
                <a:solidFill>
                  <a:srgbClr val="00B050"/>
                </a:solidFill>
                <a:latin typeface="Gill Sans MT" panose="020B0502020104020203" pitchFamily="34" charset="77"/>
              </a:rPr>
              <a:t>(</a:t>
            </a:r>
            <a:r>
              <a:rPr lang="en-IE" sz="2800" dirty="0">
                <a:solidFill>
                  <a:srgbClr val="00B0F0"/>
                </a:solidFill>
                <a:latin typeface="Gill Sans MT" panose="020B0502020104020203" pitchFamily="34" charset="77"/>
              </a:rPr>
              <a:t>file</a:t>
            </a:r>
            <a:r>
              <a:rPr lang="en-IE" sz="2800" dirty="0">
                <a:latin typeface="Gill Sans MT" panose="020B0502020104020203" pitchFamily="34" charset="77"/>
              </a:rPr>
              <a:t> = “</a:t>
            </a:r>
            <a:r>
              <a:rPr lang="en-IE" sz="2800" dirty="0" err="1">
                <a:latin typeface="Gill Sans MT" panose="020B0502020104020203" pitchFamily="34" charset="77"/>
              </a:rPr>
              <a:t>test.csv</a:t>
            </a:r>
            <a:r>
              <a:rPr lang="en-IE" sz="2800" dirty="0">
                <a:latin typeface="Gill Sans MT" panose="020B0502020104020203" pitchFamily="34" charset="77"/>
              </a:rPr>
              <a:t>”</a:t>
            </a:r>
            <a:r>
              <a:rPr lang="en-IE" sz="2800" dirty="0">
                <a:solidFill>
                  <a:srgbClr val="00B050"/>
                </a:solidFill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8E9F-EEEA-45A9-3CD4-FDCD072AA9E2}"/>
              </a:ext>
            </a:extLst>
          </p:cNvPr>
          <p:cNvSpPr txBox="1"/>
          <p:nvPr/>
        </p:nvSpPr>
        <p:spPr>
          <a:xfrm>
            <a:off x="3340206" y="4239491"/>
            <a:ext cx="9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2"/>
                </a:solidFill>
              </a:rPr>
              <a:t>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0B295-1C7C-E8D7-E73E-7A9760B14155}"/>
              </a:ext>
            </a:extLst>
          </p:cNvPr>
          <p:cNvSpPr txBox="1"/>
          <p:nvPr/>
        </p:nvSpPr>
        <p:spPr>
          <a:xfrm>
            <a:off x="4036712" y="4239491"/>
            <a:ext cx="9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3"/>
                </a:solidFill>
              </a:rPr>
              <a:t>assigner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ECA47-0AD4-941F-BDC1-2AF514419C96}"/>
              </a:ext>
            </a:extLst>
          </p:cNvPr>
          <p:cNvSpPr txBox="1"/>
          <p:nvPr/>
        </p:nvSpPr>
        <p:spPr>
          <a:xfrm>
            <a:off x="6050087" y="2590137"/>
            <a:ext cx="139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command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EF602-A5FC-53AB-F32E-B4B505290D85}"/>
              </a:ext>
            </a:extLst>
          </p:cNvPr>
          <p:cNvSpPr txBox="1"/>
          <p:nvPr/>
        </p:nvSpPr>
        <p:spPr>
          <a:xfrm>
            <a:off x="5019124" y="4239491"/>
            <a:ext cx="9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B050"/>
                </a:solidFill>
              </a:rPr>
              <a:t>function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0966332-43E5-A65C-B7FB-9CA6834EC1C3}"/>
              </a:ext>
            </a:extLst>
          </p:cNvPr>
          <p:cNvSpPr/>
          <p:nvPr/>
        </p:nvSpPr>
        <p:spPr>
          <a:xfrm rot="5400000">
            <a:off x="6488222" y="1493206"/>
            <a:ext cx="521662" cy="3414515"/>
          </a:xfrm>
          <a:prstGeom prst="leftBrace">
            <a:avLst>
              <a:gd name="adj1" fmla="val 8333"/>
              <a:gd name="adj2" fmla="val 501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EB272-D7E5-7B35-A59D-8F56F9178374}"/>
              </a:ext>
            </a:extLst>
          </p:cNvPr>
          <p:cNvSpPr txBox="1"/>
          <p:nvPr/>
        </p:nvSpPr>
        <p:spPr>
          <a:xfrm>
            <a:off x="6090542" y="4239491"/>
            <a:ext cx="1171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B0F0"/>
                </a:solidFill>
              </a:rPr>
              <a:t>argument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D04AFB-EE6B-A7CD-383D-217BCF1EDB46}"/>
              </a:ext>
            </a:extLst>
          </p:cNvPr>
          <p:cNvCxnSpPr>
            <a:cxnSpLocks/>
          </p:cNvCxnSpPr>
          <p:nvPr/>
        </p:nvCxnSpPr>
        <p:spPr>
          <a:xfrm flipH="1" flipV="1">
            <a:off x="3733171" y="3933413"/>
            <a:ext cx="1" cy="30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66A4D9-F337-1D9F-C5E1-54ECC8E9E11D}"/>
              </a:ext>
            </a:extLst>
          </p:cNvPr>
          <p:cNvCxnSpPr>
            <a:cxnSpLocks/>
          </p:cNvCxnSpPr>
          <p:nvPr/>
        </p:nvCxnSpPr>
        <p:spPr>
          <a:xfrm flipH="1" flipV="1">
            <a:off x="4527917" y="3933413"/>
            <a:ext cx="1" cy="30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4B5816-22C5-C409-9C36-F3F1704984FD}"/>
              </a:ext>
            </a:extLst>
          </p:cNvPr>
          <p:cNvCxnSpPr>
            <a:cxnSpLocks/>
          </p:cNvCxnSpPr>
          <p:nvPr/>
        </p:nvCxnSpPr>
        <p:spPr>
          <a:xfrm flipH="1" flipV="1">
            <a:off x="5510329" y="3933413"/>
            <a:ext cx="1" cy="30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F43D37-A61E-0196-BE6F-92EDD8DCD344}"/>
              </a:ext>
            </a:extLst>
          </p:cNvPr>
          <p:cNvCxnSpPr>
            <a:cxnSpLocks/>
          </p:cNvCxnSpPr>
          <p:nvPr/>
        </p:nvCxnSpPr>
        <p:spPr>
          <a:xfrm flipH="1" flipV="1">
            <a:off x="6500928" y="3933413"/>
            <a:ext cx="1" cy="30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F030519-87D0-4D64-6EA5-574F99E55F78}"/>
              </a:ext>
            </a:extLst>
          </p:cNvPr>
          <p:cNvSpPr txBox="1"/>
          <p:nvPr/>
        </p:nvSpPr>
        <p:spPr>
          <a:xfrm>
            <a:off x="2115966" y="5024708"/>
            <a:ext cx="717161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In this command:</a:t>
            </a:r>
          </a:p>
          <a:p>
            <a:r>
              <a:rPr lang="en-IE" dirty="0"/>
              <a:t>- the ‘</a:t>
            </a:r>
            <a:r>
              <a:rPr lang="en-IE" dirty="0" err="1">
                <a:solidFill>
                  <a:srgbClr val="00B050"/>
                </a:solidFill>
              </a:rPr>
              <a:t>read.csv</a:t>
            </a:r>
            <a:r>
              <a:rPr lang="en-IE" dirty="0">
                <a:solidFill>
                  <a:srgbClr val="00B050"/>
                </a:solidFill>
              </a:rPr>
              <a:t>()</a:t>
            </a:r>
            <a:r>
              <a:rPr lang="en-IE" dirty="0"/>
              <a:t>’ takes the file ’</a:t>
            </a:r>
            <a:r>
              <a:rPr lang="en-IE" dirty="0" err="1"/>
              <a:t>test.csv</a:t>
            </a:r>
            <a:r>
              <a:rPr lang="en-IE" dirty="0"/>
              <a:t>’ as input and </a:t>
            </a:r>
            <a:r>
              <a:rPr lang="en-IE" dirty="0">
                <a:solidFill>
                  <a:schemeClr val="accent3"/>
                </a:solidFill>
              </a:rPr>
              <a:t>assigns </a:t>
            </a:r>
            <a:r>
              <a:rPr lang="en-IE" dirty="0">
                <a:solidFill>
                  <a:schemeClr val="tx1"/>
                </a:solidFill>
              </a:rPr>
              <a:t>the information t</a:t>
            </a:r>
            <a:r>
              <a:rPr lang="en-IE" dirty="0"/>
              <a:t>o the </a:t>
            </a:r>
            <a:r>
              <a:rPr lang="en-IE" dirty="0">
                <a:solidFill>
                  <a:schemeClr val="accent2"/>
                </a:solidFill>
              </a:rPr>
              <a:t>object ‘data’ </a:t>
            </a:r>
            <a:r>
              <a:rPr lang="en-IE" dirty="0"/>
              <a:t>where the information is stored.</a:t>
            </a:r>
          </a:p>
          <a:p>
            <a:r>
              <a:rPr lang="en-IE" dirty="0"/>
              <a:t>- objects can contain different data such as vectors, data frames, matrices, and lists. 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71012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2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F3A82-5CB0-742C-B0C3-01E11E6A7541}"/>
              </a:ext>
            </a:extLst>
          </p:cNvPr>
          <p:cNvSpPr txBox="1"/>
          <p:nvPr/>
        </p:nvSpPr>
        <p:spPr>
          <a:xfrm>
            <a:off x="824778" y="355964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latin typeface="Gill Sans MT" panose="020B0502020104020203" pitchFamily="34" charset="77"/>
              </a:rPr>
              <a:t>Introduction to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9B9D8-FCC4-6AC3-5E6E-523262B4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15" y="102199"/>
            <a:ext cx="1777371" cy="1677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D7935-91CB-9B42-5E06-B3499AF5D5B6}"/>
              </a:ext>
            </a:extLst>
          </p:cNvPr>
          <p:cNvSpPr txBox="1"/>
          <p:nvPr/>
        </p:nvSpPr>
        <p:spPr>
          <a:xfrm>
            <a:off x="272053" y="1194504"/>
            <a:ext cx="11803233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Gill Sans MT" panose="020B0502020104020203" pitchFamily="34" charset="77"/>
              </a:rPr>
              <a:t>How data are stored:</a:t>
            </a:r>
          </a:p>
          <a:p>
            <a:r>
              <a:rPr lang="en-IE" sz="2400" dirty="0">
                <a:latin typeface="Gill Sans MT" panose="020B0502020104020203" pitchFamily="34" charset="77"/>
              </a:rPr>
              <a:t>-There are four main classes of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chemeClr val="accent1"/>
                </a:solidFill>
                <a:latin typeface="Gill Sans MT" panose="020B0502020104020203" pitchFamily="34" charset="77"/>
              </a:rPr>
              <a:t>Integer:</a:t>
            </a:r>
            <a:r>
              <a:rPr lang="en-IE" sz="2400" dirty="0">
                <a:latin typeface="Gill Sans MT" panose="020B0502020104020203" pitchFamily="34" charset="77"/>
              </a:rPr>
              <a:t> only whole numbers (1, 2, 3, 4, 5, 6, 7, 8, 9, 100, 1000, 260000)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Numerical:</a:t>
            </a:r>
            <a:r>
              <a:rPr lang="en-IE" sz="2400" dirty="0">
                <a:latin typeface="Gill Sans MT" panose="020B0502020104020203" pitchFamily="34" charset="77"/>
              </a:rPr>
              <a:t> whole and floating values (0.1, 2.3, 3.5556, 5, 6, 7.8, 8.9, 0.0007)</a:t>
            </a:r>
            <a:endParaRPr lang="en-IE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>
                <a:ln>
                  <a:solidFill>
                    <a:srgbClr val="00B050"/>
                  </a:solidFill>
                </a:ln>
                <a:latin typeface="Gill Sans MT" panose="020B0502020104020203" pitchFamily="34" charset="77"/>
              </a:rPr>
              <a:t>Character: </a:t>
            </a:r>
            <a:r>
              <a:rPr lang="en-IE" sz="2400" dirty="0">
                <a:latin typeface="Gill Sans MT" panose="020B0502020104020203" pitchFamily="34" charset="77"/>
              </a:rPr>
              <a:t> (‘a’, ‘b’, ’dog’, ‘bee’, ‘1’, ‘7.8’, ‘4000’)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Factor: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400" dirty="0">
                <a:latin typeface="Gill Sans MT" panose="020B0502020104020203" pitchFamily="34" charset="77"/>
              </a:rPr>
              <a:t>Objects where you can add additional information (categories) to your data structure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CC3B0B-B0A7-9790-DC7C-CC9F8AB8DD1A}"/>
              </a:ext>
            </a:extLst>
          </p:cNvPr>
          <p:cNvSpPr txBox="1"/>
          <p:nvPr/>
        </p:nvSpPr>
        <p:spPr>
          <a:xfrm>
            <a:off x="2233369" y="3946605"/>
            <a:ext cx="7254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For example: Categorise cities by country </a:t>
            </a:r>
          </a:p>
          <a:p>
            <a:endParaRPr lang="en-IE" sz="2800" dirty="0">
              <a:solidFill>
                <a:srgbClr val="FF0000"/>
              </a:solidFill>
              <a:latin typeface="Gill Sans MT" panose="020B0502020104020203" pitchFamily="34" charset="77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AF2F934-FB04-ED30-7544-B3C74626B6E4}"/>
              </a:ext>
            </a:extLst>
          </p:cNvPr>
          <p:cNvGraphicFramePr>
            <a:graphicFrameLocks noGrp="1"/>
          </p:cNvGraphicFramePr>
          <p:nvPr/>
        </p:nvGraphicFramePr>
        <p:xfrm>
          <a:off x="3475392" y="4550976"/>
          <a:ext cx="1829639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9639">
                  <a:extLst>
                    <a:ext uri="{9D8B030D-6E8A-4147-A177-3AD203B41FA5}">
                      <a16:colId xmlns:a16="http://schemas.microsoft.com/office/drawing/2014/main" val="322404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b="1" i="0" dirty="0"/>
                        <a:t>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945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i="0" dirty="0"/>
                        <a:t>Berlin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0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Paris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69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Frankfurt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58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Mainz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8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London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29346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3893B9A-76E0-FE15-4E37-5BD627B0110C}"/>
              </a:ext>
            </a:extLst>
          </p:cNvPr>
          <p:cNvGraphicFramePr>
            <a:graphicFrameLocks noGrp="1"/>
          </p:cNvGraphicFramePr>
          <p:nvPr/>
        </p:nvGraphicFramePr>
        <p:xfrm>
          <a:off x="5566932" y="4550976"/>
          <a:ext cx="1829639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9639">
                  <a:extLst>
                    <a:ext uri="{9D8B030D-6E8A-4147-A177-3AD203B41FA5}">
                      <a16:colId xmlns:a16="http://schemas.microsoft.com/office/drawing/2014/main" val="322404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b="1" i="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945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i="0" dirty="0"/>
                        <a:t>Germany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0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69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i="0" dirty="0"/>
                        <a:t>Germany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58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i="0" dirty="0"/>
                        <a:t>Germany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8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29346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20F92A7-58A2-EB2E-3B38-3796C8415F06}"/>
              </a:ext>
            </a:extLst>
          </p:cNvPr>
          <p:cNvSpPr txBox="1"/>
          <p:nvPr/>
        </p:nvSpPr>
        <p:spPr>
          <a:xfrm>
            <a:off x="7881137" y="4868867"/>
            <a:ext cx="419414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dirty="0"/>
              <a:t>These categories are then known as </a:t>
            </a:r>
            <a:r>
              <a:rPr lang="en-IE" b="1" dirty="0">
                <a:solidFill>
                  <a:srgbClr val="C00000"/>
                </a:solidFill>
              </a:rPr>
              <a:t>levels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D9EED-D03E-025A-FAC0-C3C96283410E}"/>
              </a:ext>
            </a:extLst>
          </p:cNvPr>
          <p:cNvSpPr txBox="1"/>
          <p:nvPr/>
        </p:nvSpPr>
        <p:spPr>
          <a:xfrm>
            <a:off x="7881137" y="5888073"/>
            <a:ext cx="419414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You can find out the class of an object by using the ‘str()’ command, which stands for structure</a:t>
            </a:r>
          </a:p>
        </p:txBody>
      </p:sp>
    </p:spTree>
    <p:extLst>
      <p:ext uri="{BB962C8B-B14F-4D97-AF65-F5344CB8AC3E}">
        <p14:creationId xmlns:p14="http://schemas.microsoft.com/office/powerpoint/2010/main" val="1272848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F3A82-5CB0-742C-B0C3-01E11E6A7541}"/>
              </a:ext>
            </a:extLst>
          </p:cNvPr>
          <p:cNvSpPr txBox="1"/>
          <p:nvPr/>
        </p:nvSpPr>
        <p:spPr>
          <a:xfrm>
            <a:off x="824778" y="355964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latin typeface="Gill Sans MT" panose="020B0502020104020203" pitchFamily="34" charset="77"/>
              </a:rPr>
              <a:t>Introduction to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9B9D8-FCC4-6AC3-5E6E-523262B4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15" y="102199"/>
            <a:ext cx="1777371" cy="1677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D7935-91CB-9B42-5E06-B3499AF5D5B6}"/>
              </a:ext>
            </a:extLst>
          </p:cNvPr>
          <p:cNvSpPr txBox="1"/>
          <p:nvPr/>
        </p:nvSpPr>
        <p:spPr>
          <a:xfrm>
            <a:off x="272053" y="1194504"/>
            <a:ext cx="11803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Gill Sans MT" panose="020B0502020104020203" pitchFamily="34" charset="77"/>
              </a:rPr>
              <a:t>Functions:</a:t>
            </a:r>
          </a:p>
          <a:p>
            <a:r>
              <a:rPr lang="en-IE" sz="2400" dirty="0">
                <a:latin typeface="Gill Sans MT" panose="020B0502020104020203" pitchFamily="34" charset="77"/>
              </a:rPr>
              <a:t>There are three main classes of functions:</a:t>
            </a:r>
          </a:p>
          <a:p>
            <a:r>
              <a:rPr lang="en-IE" sz="2400" dirty="0">
                <a:latin typeface="Gill Sans MT" panose="020B0502020104020203" pitchFamily="34" charset="77"/>
              </a:rPr>
              <a:t>- </a:t>
            </a:r>
            <a:r>
              <a:rPr lang="en-IE" sz="2400" dirty="0">
                <a:solidFill>
                  <a:srgbClr val="00B0F0"/>
                </a:solidFill>
                <a:latin typeface="Gill Sans MT" panose="020B0502020104020203" pitchFamily="34" charset="77"/>
              </a:rPr>
              <a:t>Base R functions: </a:t>
            </a:r>
            <a:r>
              <a:rPr lang="en-IE" sz="2400" dirty="0">
                <a:latin typeface="Gill Sans MT" panose="020B0502020104020203" pitchFamily="34" charset="77"/>
              </a:rPr>
              <a:t>these are functions that come already come with </a:t>
            </a:r>
            <a:r>
              <a:rPr lang="en-IE" sz="2400" dirty="0" err="1">
                <a:latin typeface="Gill Sans MT" panose="020B0502020104020203" pitchFamily="34" charset="77"/>
              </a:rPr>
              <a:t>Rstudio</a:t>
            </a:r>
            <a:r>
              <a:rPr lang="en-IE" sz="2400" dirty="0">
                <a:latin typeface="Gill Sans MT" panose="020B0502020104020203" pitchFamily="34" charset="77"/>
              </a:rPr>
              <a:t> (e.g., </a:t>
            </a:r>
            <a:r>
              <a:rPr lang="en-IE" sz="2400" dirty="0" err="1">
                <a:latin typeface="Gill Sans MT" panose="020B0502020104020203" pitchFamily="34" charset="77"/>
              </a:rPr>
              <a:t>nrow</a:t>
            </a:r>
            <a:r>
              <a:rPr lang="en-IE" sz="2400" dirty="0">
                <a:latin typeface="Gill Sans MT" panose="020B0502020104020203" pitchFamily="34" charset="77"/>
              </a:rPr>
              <a:t>(), dim(), str())</a:t>
            </a:r>
          </a:p>
          <a:p>
            <a:endParaRPr lang="en-IE" sz="2400" dirty="0">
              <a:latin typeface="Gill Sans MT" panose="020B0502020104020203" pitchFamily="34" charset="77"/>
            </a:endParaRPr>
          </a:p>
          <a:p>
            <a:r>
              <a:rPr lang="en-IE" sz="2400" dirty="0">
                <a:latin typeface="Gill Sans MT" panose="020B0502020104020203" pitchFamily="34" charset="77"/>
              </a:rPr>
              <a:t>- </a:t>
            </a:r>
            <a:r>
              <a:rPr lang="en-IE" sz="2400" dirty="0">
                <a:solidFill>
                  <a:srgbClr val="0070C0"/>
                </a:solidFill>
                <a:latin typeface="Gill Sans MT" panose="020B0502020104020203" pitchFamily="34" charset="77"/>
              </a:rPr>
              <a:t>Package functions: </a:t>
            </a:r>
            <a:r>
              <a:rPr lang="en-IE" sz="2400" dirty="0">
                <a:latin typeface="Gill Sans MT" panose="020B0502020104020203" pitchFamily="34" charset="77"/>
              </a:rPr>
              <a:t>these are functions that come with an R package and the package must be loaded before the function can be used (e.g., </a:t>
            </a:r>
            <a:r>
              <a:rPr lang="en-IE" sz="2400" dirty="0" err="1">
                <a:latin typeface="Gill Sans MT" panose="020B0502020104020203" pitchFamily="34" charset="77"/>
              </a:rPr>
              <a:t>ggplot</a:t>
            </a:r>
            <a:r>
              <a:rPr lang="en-IE" sz="2400" dirty="0">
                <a:latin typeface="Gill Sans MT" panose="020B0502020104020203" pitchFamily="34" charset="77"/>
              </a:rPr>
              <a:t>(), </a:t>
            </a:r>
            <a:r>
              <a:rPr lang="en-IE" sz="2400" dirty="0" err="1">
                <a:latin typeface="Gill Sans MT" panose="020B0502020104020203" pitchFamily="34" charset="77"/>
              </a:rPr>
              <a:t>dplyr</a:t>
            </a:r>
            <a:r>
              <a:rPr lang="en-IE" sz="2400" dirty="0">
                <a:latin typeface="Gill Sans MT" panose="020B0502020104020203" pitchFamily="34" charset="77"/>
              </a:rPr>
              <a:t>(), </a:t>
            </a:r>
            <a:r>
              <a:rPr lang="en-IE" sz="2400" dirty="0" err="1">
                <a:latin typeface="Gill Sans MT" panose="020B0502020104020203" pitchFamily="34" charset="77"/>
              </a:rPr>
              <a:t>euler</a:t>
            </a:r>
            <a:r>
              <a:rPr lang="en-IE" sz="2400" dirty="0">
                <a:latin typeface="Gill Sans MT" panose="020B0502020104020203" pitchFamily="34" charset="77"/>
              </a:rPr>
              <a:t>()).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400" u="sng" dirty="0">
                <a:latin typeface="Gill Sans MT" panose="020B0502020104020203" pitchFamily="34" charset="77"/>
              </a:rPr>
              <a:t>NB:</a:t>
            </a:r>
            <a:r>
              <a:rPr lang="en-IE" sz="2400" dirty="0">
                <a:latin typeface="Gill Sans MT" panose="020B0502020104020203" pitchFamily="34" charset="77"/>
              </a:rPr>
              <a:t> Sometimes functions from different packages may be called the same name (e.g., plot()) – to ensure you are using the right function, we can specify the function from a particular function by using the syntax: package::function() (e.g., </a:t>
            </a:r>
            <a:r>
              <a:rPr lang="en-IE" sz="2400" dirty="0" err="1">
                <a:latin typeface="Gill Sans MT" panose="020B0502020104020203" pitchFamily="34" charset="77"/>
              </a:rPr>
              <a:t>dplyr</a:t>
            </a:r>
            <a:r>
              <a:rPr lang="en-IE" sz="2400" dirty="0">
                <a:latin typeface="Gill Sans MT" panose="020B0502020104020203" pitchFamily="34" charset="77"/>
              </a:rPr>
              <a:t>::select())</a:t>
            </a:r>
          </a:p>
          <a:p>
            <a:pPr lvl="1"/>
            <a:endParaRPr lang="en-IE" sz="2400" u="sng" dirty="0">
              <a:latin typeface="Gill Sans MT" panose="020B0502020104020203" pitchFamily="34" charset="77"/>
            </a:endParaRPr>
          </a:p>
          <a:p>
            <a:r>
              <a:rPr lang="en-IE" sz="2400" dirty="0">
                <a:latin typeface="Gill Sans MT" panose="020B0502020104020203" pitchFamily="34" charset="77"/>
              </a:rPr>
              <a:t>- </a:t>
            </a:r>
            <a:r>
              <a:rPr lang="en-IE" sz="2400" dirty="0">
                <a:solidFill>
                  <a:srgbClr val="002060"/>
                </a:solidFill>
                <a:latin typeface="Gill Sans MT" panose="020B0502020104020203" pitchFamily="34" charset="77"/>
              </a:rPr>
              <a:t>Custom functions: </a:t>
            </a:r>
            <a:r>
              <a:rPr lang="en-IE" sz="2400" dirty="0">
                <a:latin typeface="Gill Sans MT" panose="020B0502020104020203" pitchFamily="34" charset="77"/>
              </a:rPr>
              <a:t>functions that you can write yourself</a:t>
            </a:r>
          </a:p>
        </p:txBody>
      </p:sp>
    </p:spTree>
    <p:extLst>
      <p:ext uri="{BB962C8B-B14F-4D97-AF65-F5344CB8AC3E}">
        <p14:creationId xmlns:p14="http://schemas.microsoft.com/office/powerpoint/2010/main" val="383387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F3A82-5CB0-742C-B0C3-01E11E6A7541}"/>
              </a:ext>
            </a:extLst>
          </p:cNvPr>
          <p:cNvSpPr txBox="1"/>
          <p:nvPr/>
        </p:nvSpPr>
        <p:spPr>
          <a:xfrm>
            <a:off x="657980" y="152712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latin typeface="Gill Sans MT" panose="020B0502020104020203" pitchFamily="34" charset="77"/>
              </a:rPr>
              <a:t>What you have for today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9B9D8-FCC4-6AC3-5E6E-523262B4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15" y="102199"/>
            <a:ext cx="1777371" cy="1677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D7935-91CB-9B42-5E06-B3499AF5D5B6}"/>
              </a:ext>
            </a:extLst>
          </p:cNvPr>
          <p:cNvSpPr txBox="1"/>
          <p:nvPr/>
        </p:nvSpPr>
        <p:spPr>
          <a:xfrm>
            <a:off x="272053" y="1194504"/>
            <a:ext cx="11803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Gill Sans MT" panose="020B0502020104020203" pitchFamily="34" charset="77"/>
              </a:rPr>
              <a:t>We have a directory on </a:t>
            </a:r>
            <a:r>
              <a:rPr lang="en-IE" sz="2400" b="1" dirty="0" err="1">
                <a:latin typeface="Gill Sans MT" panose="020B0502020104020203" pitchFamily="34" charset="77"/>
              </a:rPr>
              <a:t>Github</a:t>
            </a:r>
            <a:r>
              <a:rPr lang="en-IE" sz="2400" b="1" dirty="0">
                <a:latin typeface="Gill Sans MT" panose="020B0502020104020203" pitchFamily="34" charset="77"/>
              </a:rPr>
              <a:t> that you can download/clone:</a:t>
            </a:r>
          </a:p>
          <a:p>
            <a:r>
              <a:rPr lang="en-IE" sz="2400" dirty="0">
                <a:latin typeface="Gill Sans MT" panose="020B0502020104020203" pitchFamily="34" charset="77"/>
              </a:rPr>
              <a:t>https://</a:t>
            </a:r>
            <a:r>
              <a:rPr lang="en-IE" sz="2400" dirty="0" err="1">
                <a:latin typeface="Gill Sans MT" panose="020B0502020104020203" pitchFamily="34" charset="77"/>
              </a:rPr>
              <a:t>github.com</a:t>
            </a:r>
            <a:r>
              <a:rPr lang="en-IE" sz="2400" dirty="0">
                <a:latin typeface="Gill Sans MT" panose="020B0502020104020203" pitchFamily="34" charset="77"/>
              </a:rPr>
              <a:t>/LIB-insect-comparative-genomics/RNAseq-workshop2023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7F7ED-0653-431A-E99D-2B2A8499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5" y="2295672"/>
            <a:ext cx="7772400" cy="2540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4FEE50-1BD6-B4F2-2153-5DA00F65B13D}"/>
              </a:ext>
            </a:extLst>
          </p:cNvPr>
          <p:cNvSpPr/>
          <p:nvPr/>
        </p:nvSpPr>
        <p:spPr>
          <a:xfrm>
            <a:off x="7136781" y="2295672"/>
            <a:ext cx="981308" cy="58468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7DC811-0B51-8846-4F4C-FCCAC9C184C6}"/>
              </a:ext>
            </a:extLst>
          </p:cNvPr>
          <p:cNvCxnSpPr/>
          <p:nvPr/>
        </p:nvCxnSpPr>
        <p:spPr>
          <a:xfrm>
            <a:off x="8118089" y="2606040"/>
            <a:ext cx="416311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C37C08C-F854-40DA-8738-51038D1ED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309" y="2162661"/>
            <a:ext cx="2811871" cy="260991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658914-7F32-B821-2B84-E57E1A489158}"/>
              </a:ext>
            </a:extLst>
          </p:cNvPr>
          <p:cNvSpPr txBox="1"/>
          <p:nvPr/>
        </p:nvSpPr>
        <p:spPr>
          <a:xfrm>
            <a:off x="1981640" y="5630126"/>
            <a:ext cx="920496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E" dirty="0"/>
              <a:t>git clone </a:t>
            </a:r>
            <a:r>
              <a:rPr lang="en-IE" dirty="0" err="1"/>
              <a:t>git@github.com:LIB-insect-comparative-genomics</a:t>
            </a:r>
            <a:r>
              <a:rPr lang="en-IE" dirty="0"/>
              <a:t>/RNAseq-workshop2023.git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7EC771-C272-1A26-2BBC-3FE271FF6733}"/>
              </a:ext>
            </a:extLst>
          </p:cNvPr>
          <p:cNvCxnSpPr>
            <a:stCxn id="8" idx="2"/>
          </p:cNvCxnSpPr>
          <p:nvPr/>
        </p:nvCxnSpPr>
        <p:spPr>
          <a:xfrm>
            <a:off x="7627435" y="2880360"/>
            <a:ext cx="0" cy="2749766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7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F3A82-5CB0-742C-B0C3-01E11E6A7541}"/>
              </a:ext>
            </a:extLst>
          </p:cNvPr>
          <p:cNvSpPr txBox="1"/>
          <p:nvPr/>
        </p:nvSpPr>
        <p:spPr>
          <a:xfrm>
            <a:off x="824778" y="355964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latin typeface="Gill Sans MT" panose="020B0502020104020203" pitchFamily="34" charset="77"/>
              </a:rPr>
              <a:t>What you have for today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9B9D8-FCC4-6AC3-5E6E-523262B4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15" y="102199"/>
            <a:ext cx="1777371" cy="1677080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3FE48C53-7E5C-C4C1-35B2-174A8CBE8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0" y="1507823"/>
            <a:ext cx="1102645" cy="11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BBDB570-427B-E77D-1E75-258A2C236C05}"/>
              </a:ext>
            </a:extLst>
          </p:cNvPr>
          <p:cNvSpPr txBox="1"/>
          <p:nvPr/>
        </p:nvSpPr>
        <p:spPr>
          <a:xfrm>
            <a:off x="4837132" y="1875820"/>
            <a:ext cx="210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splicing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1565D9-8411-E345-7415-E6B228675988}"/>
              </a:ext>
            </a:extLst>
          </p:cNvPr>
          <p:cNvSpPr txBox="1"/>
          <p:nvPr/>
        </p:nvSpPr>
        <p:spPr>
          <a:xfrm>
            <a:off x="6848481" y="1605557"/>
            <a:ext cx="3956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Working directory</a:t>
            </a:r>
          </a:p>
          <a:p>
            <a:pPr algn="ctr"/>
            <a:r>
              <a:rPr lang="en-IE" b="1" dirty="0"/>
              <a:t>(this is where you should download files to)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4FBE1D-658A-03FF-C428-529C0CF36DFF}"/>
              </a:ext>
            </a:extLst>
          </p:cNvPr>
          <p:cNvCxnSpPr>
            <a:cxnSpLocks/>
          </p:cNvCxnSpPr>
          <p:nvPr/>
        </p:nvCxnSpPr>
        <p:spPr>
          <a:xfrm flipH="1">
            <a:off x="3469355" y="2486194"/>
            <a:ext cx="2326355" cy="55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9D2B2-640F-F7DB-21CF-E78D381B9B8C}"/>
              </a:ext>
            </a:extLst>
          </p:cNvPr>
          <p:cNvCxnSpPr>
            <a:cxnSpLocks/>
          </p:cNvCxnSpPr>
          <p:nvPr/>
        </p:nvCxnSpPr>
        <p:spPr>
          <a:xfrm flipH="1">
            <a:off x="4688799" y="2514979"/>
            <a:ext cx="1228493" cy="55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CD5F2DD5-28E3-DB47-AC25-8EFE2228A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092" y="2916875"/>
            <a:ext cx="1102645" cy="11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391DF8-06B1-3491-33DC-FEB5328ADEB8}"/>
              </a:ext>
            </a:extLst>
          </p:cNvPr>
          <p:cNvSpPr txBox="1"/>
          <p:nvPr/>
        </p:nvSpPr>
        <p:spPr>
          <a:xfrm>
            <a:off x="4113092" y="3283531"/>
            <a:ext cx="110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doc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18072F1-C769-1419-9A8F-0C7AA077B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24" y="2916875"/>
            <a:ext cx="1102645" cy="11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D619E-7432-9717-354C-77908B333632}"/>
              </a:ext>
            </a:extLst>
          </p:cNvPr>
          <p:cNvSpPr txBox="1"/>
          <p:nvPr/>
        </p:nvSpPr>
        <p:spPr>
          <a:xfrm>
            <a:off x="2459124" y="3283531"/>
            <a:ext cx="110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DC5964-4DA3-3EEA-1302-0B8D90B6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870" y="3071274"/>
            <a:ext cx="775659" cy="775659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FFFE848-1E61-A2A9-90EE-9310A7345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59" y="2916875"/>
            <a:ext cx="1102645" cy="11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ECA390-A0B9-5C09-5EDC-602754C08875}"/>
              </a:ext>
            </a:extLst>
          </p:cNvPr>
          <p:cNvSpPr txBox="1"/>
          <p:nvPr/>
        </p:nvSpPr>
        <p:spPr>
          <a:xfrm>
            <a:off x="6035159" y="3283531"/>
            <a:ext cx="110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input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7B091E-B9BA-9F76-995D-E98F25BA25C4}"/>
              </a:ext>
            </a:extLst>
          </p:cNvPr>
          <p:cNvCxnSpPr>
            <a:cxnSpLocks/>
          </p:cNvCxnSpPr>
          <p:nvPr/>
        </p:nvCxnSpPr>
        <p:spPr>
          <a:xfrm>
            <a:off x="6035159" y="2548331"/>
            <a:ext cx="579973" cy="492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A705FE5-D796-ECDD-E99E-211105BD4C43}"/>
              </a:ext>
            </a:extLst>
          </p:cNvPr>
          <p:cNvCxnSpPr>
            <a:cxnSpLocks/>
          </p:cNvCxnSpPr>
          <p:nvPr/>
        </p:nvCxnSpPr>
        <p:spPr>
          <a:xfrm>
            <a:off x="6035159" y="2512581"/>
            <a:ext cx="2309896" cy="46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>
            <a:extLst>
              <a:ext uri="{FF2B5EF4-FFF2-40B4-BE49-F238E27FC236}">
                <a16:creationId xmlns:a16="http://schemas.microsoft.com/office/drawing/2014/main" id="{DB9D0221-11CE-3547-88CF-AB5E812ED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4" y="4190354"/>
            <a:ext cx="1102645" cy="11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598602A-DE07-50E1-5213-CF39FAF38A02}"/>
              </a:ext>
            </a:extLst>
          </p:cNvPr>
          <p:cNvSpPr txBox="1"/>
          <p:nvPr/>
        </p:nvSpPr>
        <p:spPr>
          <a:xfrm>
            <a:off x="1102764" y="4557010"/>
            <a:ext cx="110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brain</a:t>
            </a: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11E2C83E-EE3C-AC1D-DFD6-471EA430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141" y="4190354"/>
            <a:ext cx="1102645" cy="11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476B59C-99D6-D985-EC86-9E0E71EA7DA9}"/>
              </a:ext>
            </a:extLst>
          </p:cNvPr>
          <p:cNvSpPr txBox="1"/>
          <p:nvPr/>
        </p:nvSpPr>
        <p:spPr>
          <a:xfrm>
            <a:off x="2472141" y="4557010"/>
            <a:ext cx="110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gonad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F92CA0-089F-29E3-3F5B-88286AB9485C}"/>
              </a:ext>
            </a:extLst>
          </p:cNvPr>
          <p:cNvSpPr txBox="1"/>
          <p:nvPr/>
        </p:nvSpPr>
        <p:spPr>
          <a:xfrm>
            <a:off x="1146261" y="5580268"/>
            <a:ext cx="2355586" cy="707886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latin typeface="Gill Sans MT" panose="020B0502020104020203" pitchFamily="34" charset="77"/>
              </a:rPr>
              <a:t>Output text files from </a:t>
            </a:r>
            <a:r>
              <a:rPr lang="en-IE" sz="2000" dirty="0" err="1">
                <a:latin typeface="Gill Sans MT" panose="020B0502020104020203" pitchFamily="34" charset="77"/>
              </a:rPr>
              <a:t>rMATS</a:t>
            </a:r>
            <a:endParaRPr lang="en-IE" sz="2000" dirty="0">
              <a:latin typeface="Gill Sans MT" panose="020B0502020104020203" pitchFamily="34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F96027-8421-D489-1CF3-E00F714E6FA6}"/>
              </a:ext>
            </a:extLst>
          </p:cNvPr>
          <p:cNvSpPr txBox="1"/>
          <p:nvPr/>
        </p:nvSpPr>
        <p:spPr>
          <a:xfrm>
            <a:off x="3611999" y="5584784"/>
            <a:ext cx="1996321" cy="707886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latin typeface="Gill Sans MT" panose="020B0502020104020203" pitchFamily="34" charset="77"/>
              </a:rPr>
              <a:t>Tutorial PDF and HTML files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CD00B6-8992-BF23-7F5E-3905D75D55D4}"/>
              </a:ext>
            </a:extLst>
          </p:cNvPr>
          <p:cNvSpPr txBox="1"/>
          <p:nvPr/>
        </p:nvSpPr>
        <p:spPr>
          <a:xfrm>
            <a:off x="5691649" y="5580268"/>
            <a:ext cx="1996321" cy="707886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latin typeface="Gill Sans MT" panose="020B0502020104020203" pitchFamily="34" charset="77"/>
              </a:rPr>
              <a:t>RDS files containing DEGs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4B95E1-410A-0D1B-D7F4-72336BCF3FF8}"/>
              </a:ext>
            </a:extLst>
          </p:cNvPr>
          <p:cNvCxnSpPr>
            <a:cxnSpLocks/>
          </p:cNvCxnSpPr>
          <p:nvPr/>
        </p:nvCxnSpPr>
        <p:spPr>
          <a:xfrm>
            <a:off x="3023463" y="3846933"/>
            <a:ext cx="0" cy="49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0A3849-439D-A224-8DFF-C0C9618990FE}"/>
              </a:ext>
            </a:extLst>
          </p:cNvPr>
          <p:cNvCxnSpPr>
            <a:cxnSpLocks/>
          </p:cNvCxnSpPr>
          <p:nvPr/>
        </p:nvCxnSpPr>
        <p:spPr>
          <a:xfrm>
            <a:off x="3001149" y="5080859"/>
            <a:ext cx="0" cy="49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E10EE25-71FB-4305-84E4-1C66E93028C4}"/>
              </a:ext>
            </a:extLst>
          </p:cNvPr>
          <p:cNvCxnSpPr>
            <a:cxnSpLocks/>
          </p:cNvCxnSpPr>
          <p:nvPr/>
        </p:nvCxnSpPr>
        <p:spPr>
          <a:xfrm>
            <a:off x="1644789" y="5081334"/>
            <a:ext cx="0" cy="49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7C3B87-ECD8-3BCE-A8FF-13D678CC4438}"/>
              </a:ext>
            </a:extLst>
          </p:cNvPr>
          <p:cNvCxnSpPr>
            <a:cxnSpLocks/>
          </p:cNvCxnSpPr>
          <p:nvPr/>
        </p:nvCxnSpPr>
        <p:spPr>
          <a:xfrm>
            <a:off x="4685597" y="3839252"/>
            <a:ext cx="3202" cy="172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59F5112-0DEA-C609-E664-1B8911D0E161}"/>
              </a:ext>
            </a:extLst>
          </p:cNvPr>
          <p:cNvCxnSpPr>
            <a:cxnSpLocks/>
          </p:cNvCxnSpPr>
          <p:nvPr/>
        </p:nvCxnSpPr>
        <p:spPr>
          <a:xfrm>
            <a:off x="6608758" y="3805900"/>
            <a:ext cx="3202" cy="172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149E592-EB02-DC78-DD68-8DD9CE2FD69A}"/>
              </a:ext>
            </a:extLst>
          </p:cNvPr>
          <p:cNvSpPr txBox="1"/>
          <p:nvPr/>
        </p:nvSpPr>
        <p:spPr>
          <a:xfrm>
            <a:off x="8345055" y="4346342"/>
            <a:ext cx="2766555" cy="707886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000" dirty="0" err="1">
                <a:latin typeface="Gill Sans MT" panose="020B0502020104020203" pitchFamily="34" charset="77"/>
              </a:rPr>
              <a:t>Rmarkdown</a:t>
            </a:r>
            <a:r>
              <a:rPr lang="en-IE" sz="2000" dirty="0">
                <a:latin typeface="Gill Sans MT" panose="020B0502020104020203" pitchFamily="34" charset="77"/>
              </a:rPr>
              <a:t> templates for each analysis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8F725A9-B80F-5CB8-11D6-A76A2BE96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410" y="3063593"/>
            <a:ext cx="775659" cy="77565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F5FD830-A491-9030-4D99-780B59B84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951" y="3049785"/>
            <a:ext cx="775659" cy="775659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DE4E3FE-9843-C350-7C8C-FBE47A98A4E8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1654087" y="3846933"/>
            <a:ext cx="1369376" cy="343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06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8" grpId="0"/>
      <p:bldP spid="18" grpId="1"/>
      <p:bldP spid="23" grpId="0"/>
      <p:bldP spid="23" grpId="1"/>
      <p:bldP spid="44" grpId="0"/>
      <p:bldP spid="44" grpId="1"/>
      <p:bldP spid="46" grpId="0"/>
      <p:bldP spid="4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7B01D7-F7CE-8466-5644-DFF5BBC1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41" y="2414578"/>
            <a:ext cx="8224896" cy="3204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A34BF-C7B9-4CA2-A9FD-E29ADD56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9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b="1" dirty="0">
                <a:latin typeface="Gill Sans MT" panose="020B0502020104020203" pitchFamily="34" charset="77"/>
              </a:rPr>
              <a:t>Dataset for today: </a:t>
            </a:r>
            <a:r>
              <a:rPr lang="en-IE" sz="4000" b="1" dirty="0">
                <a:solidFill>
                  <a:schemeClr val="accent2"/>
                </a:solidFill>
                <a:latin typeface="Gill Sans MT" panose="020B0502020104020203" pitchFamily="34" charset="77"/>
              </a:rPr>
              <a:t>Honeybees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E5D98-1D2A-9E7A-7914-4A9A5F79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63" y="1663650"/>
            <a:ext cx="1362891" cy="1362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59F95F-4A51-F719-F2C3-CAA4326EC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74" y="1596736"/>
            <a:ext cx="1562417" cy="1562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BE12F-26C7-CF37-9B58-77791EB07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554" y="1663650"/>
            <a:ext cx="1362892" cy="1362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21C4F-6939-B61E-8043-AAC410221274}"/>
              </a:ext>
            </a:extLst>
          </p:cNvPr>
          <p:cNvSpPr txBox="1"/>
          <p:nvPr/>
        </p:nvSpPr>
        <p:spPr>
          <a:xfrm>
            <a:off x="6096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https://</a:t>
            </a:r>
            <a:r>
              <a:rPr lang="en-IE" dirty="0" err="1"/>
              <a:t>academic.oup.com</a:t>
            </a:r>
            <a:r>
              <a:rPr lang="en-IE" dirty="0"/>
              <a:t>/</a:t>
            </a:r>
            <a:r>
              <a:rPr lang="en-IE" dirty="0" err="1"/>
              <a:t>gbe</a:t>
            </a:r>
            <a:r>
              <a:rPr lang="en-IE" dirty="0"/>
              <a:t>/article/14/6/evac063/6584681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3F6A57-C5D6-FCBF-68E9-ECB261327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7182"/>
            <a:ext cx="3987800" cy="1820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4E9BA-30B0-5FED-CBE9-51A470D6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59" y="1605308"/>
            <a:ext cx="1362891" cy="13628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168B94-0A82-A4E7-B5E2-93450DC7E697}"/>
              </a:ext>
            </a:extLst>
          </p:cNvPr>
          <p:cNvSpPr txBox="1"/>
          <p:nvPr/>
        </p:nvSpPr>
        <p:spPr>
          <a:xfrm>
            <a:off x="2228848" y="3055620"/>
            <a:ext cx="105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 dirty="0">
                <a:latin typeface="Gill Sans MT" panose="020B0502020104020203" pitchFamily="34" charset="77"/>
              </a:rPr>
              <a:t>N =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8B673-684D-BCF2-BEC8-4521B74CCFD6}"/>
              </a:ext>
            </a:extLst>
          </p:cNvPr>
          <p:cNvSpPr txBox="1"/>
          <p:nvPr/>
        </p:nvSpPr>
        <p:spPr>
          <a:xfrm>
            <a:off x="3725468" y="3054668"/>
            <a:ext cx="105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 dirty="0">
                <a:latin typeface="Gill Sans MT" panose="020B0502020104020203" pitchFamily="34" charset="77"/>
              </a:rPr>
              <a:t>N =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2591B-224F-8B63-DF82-0844AF71717A}"/>
              </a:ext>
            </a:extLst>
          </p:cNvPr>
          <p:cNvSpPr txBox="1"/>
          <p:nvPr/>
        </p:nvSpPr>
        <p:spPr>
          <a:xfrm>
            <a:off x="6620193" y="3029397"/>
            <a:ext cx="985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 dirty="0">
                <a:latin typeface="Gill Sans MT" panose="020B0502020104020203" pitchFamily="34" charset="77"/>
              </a:rPr>
              <a:t>N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A87015-5C41-6858-A491-38955FBE2AB8}"/>
              </a:ext>
            </a:extLst>
          </p:cNvPr>
          <p:cNvSpPr txBox="1"/>
          <p:nvPr/>
        </p:nvSpPr>
        <p:spPr>
          <a:xfrm>
            <a:off x="8273641" y="3029397"/>
            <a:ext cx="110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 dirty="0">
                <a:latin typeface="Gill Sans MT" panose="020B0502020104020203" pitchFamily="34" charset="77"/>
              </a:rPr>
              <a:t>N = 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EB439B-7B27-A00D-A618-C6BA82172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550" y="251118"/>
            <a:ext cx="1242660" cy="12426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C7F450-02F7-D4D0-5F6D-FB840647F7BE}"/>
              </a:ext>
            </a:extLst>
          </p:cNvPr>
          <p:cNvSpPr txBox="1"/>
          <p:nvPr/>
        </p:nvSpPr>
        <p:spPr>
          <a:xfrm>
            <a:off x="6192781" y="5405068"/>
            <a:ext cx="5328201" cy="923330"/>
          </a:xfrm>
          <a:prstGeom prst="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- Reads downloaded from NCBI SRA database [</a:t>
            </a:r>
            <a:r>
              <a:rPr lang="en-IE" dirty="0" err="1"/>
              <a:t>sratool</a:t>
            </a:r>
            <a:r>
              <a:rPr lang="en-IE" dirty="0"/>
              <a:t>]</a:t>
            </a:r>
          </a:p>
          <a:p>
            <a:r>
              <a:rPr lang="en-IE" dirty="0"/>
              <a:t>- Aligned against latest reference genome [STAR]</a:t>
            </a:r>
          </a:p>
          <a:p>
            <a:r>
              <a:rPr lang="en-IE" dirty="0"/>
              <a:t>- Identification of splicing events [</a:t>
            </a:r>
            <a:r>
              <a:rPr lang="en-IE" dirty="0" err="1"/>
              <a:t>rMATs</a:t>
            </a:r>
            <a:r>
              <a:rPr lang="en-I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8261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DEA4-C7E8-761F-3FAE-E22FF392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000" b="1" dirty="0">
                <a:latin typeface="Gill Sans MT" panose="020B0502020104020203" pitchFamily="34" charset="77"/>
              </a:rPr>
              <a:t>What is an R Markdown script?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9AC38-51A3-364C-C04E-5C570D99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18510"/>
            <a:ext cx="7772400" cy="4239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E75635-F40B-FECD-FF46-23265124E27D}"/>
              </a:ext>
            </a:extLst>
          </p:cNvPr>
          <p:cNvSpPr txBox="1"/>
          <p:nvPr/>
        </p:nvSpPr>
        <p:spPr>
          <a:xfrm>
            <a:off x="300038" y="1443038"/>
            <a:ext cx="11715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Gill Sans MT" panose="020B0502020104020203" pitchFamily="34" charset="77"/>
              </a:rPr>
              <a:t>It looks like a fancier version of a regular R script but has some great features: </a:t>
            </a:r>
          </a:p>
          <a:p>
            <a:r>
              <a:rPr lang="en-IE" sz="2000" dirty="0">
                <a:latin typeface="Gill Sans MT" panose="020B0502020104020203" pitchFamily="34" charset="77"/>
              </a:rPr>
              <a:t>- You can clearly separate sections with and without code (easier to read and add notes/annotations)</a:t>
            </a:r>
          </a:p>
          <a:p>
            <a:r>
              <a:rPr lang="en-IE" sz="2000" dirty="0">
                <a:latin typeface="Gill Sans MT" panose="020B0502020104020203" pitchFamily="34" charset="77"/>
              </a:rPr>
              <a:t>- Using the </a:t>
            </a:r>
            <a:r>
              <a:rPr lang="en-IE" sz="2000" dirty="0" err="1">
                <a:latin typeface="Gill Sans MT" panose="020B0502020104020203" pitchFamily="34" charset="77"/>
              </a:rPr>
              <a:t>knitR</a:t>
            </a:r>
            <a:r>
              <a:rPr lang="en-IE" sz="2000" dirty="0">
                <a:latin typeface="Gill Sans MT" panose="020B0502020104020203" pitchFamily="34" charset="77"/>
              </a:rPr>
              <a:t> function, you can convert your script into a html, PDF, or word document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5D94F-36C0-2E42-3181-DF0943E83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915" y="102199"/>
            <a:ext cx="1777371" cy="16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7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F3A82-5CB0-742C-B0C3-01E11E6A7541}"/>
              </a:ext>
            </a:extLst>
          </p:cNvPr>
          <p:cNvSpPr txBox="1"/>
          <p:nvPr/>
        </p:nvSpPr>
        <p:spPr>
          <a:xfrm>
            <a:off x="824778" y="355964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latin typeface="Gill Sans MT" panose="020B0502020104020203" pitchFamily="34" charset="77"/>
              </a:rPr>
              <a:t>What you have for today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9B9D8-FCC4-6AC3-5E6E-523262B4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15" y="102199"/>
            <a:ext cx="1777371" cy="1677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49E9E-57A5-BAC6-DE5E-406C1001B91C}"/>
              </a:ext>
            </a:extLst>
          </p:cNvPr>
          <p:cNvSpPr txBox="1"/>
          <p:nvPr/>
        </p:nvSpPr>
        <p:spPr>
          <a:xfrm>
            <a:off x="257175" y="2033044"/>
            <a:ext cx="1181811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600" dirty="0">
                <a:latin typeface="Gill Sans MT" panose="020B0502020104020203" pitchFamily="34" charset="77"/>
              </a:rPr>
              <a:t>We have three analyses today – three scripts that we want you to work through that will cover:</a:t>
            </a:r>
          </a:p>
          <a:p>
            <a:r>
              <a:rPr lang="en-IE" sz="2600" dirty="0">
                <a:latin typeface="Gill Sans MT" panose="020B0502020104020203" pitchFamily="34" charset="77"/>
              </a:rPr>
              <a:t>- </a:t>
            </a:r>
            <a:r>
              <a:rPr lang="en-IE" sz="2600" b="1" dirty="0">
                <a:latin typeface="Gill Sans MT" panose="020B0502020104020203" pitchFamily="34" charset="77"/>
              </a:rPr>
              <a:t>Processing</a:t>
            </a:r>
            <a:r>
              <a:rPr lang="en-IE" sz="2600" dirty="0">
                <a:latin typeface="Gill Sans MT" panose="020B0502020104020203" pitchFamily="34" charset="77"/>
              </a:rPr>
              <a:t> and </a:t>
            </a:r>
            <a:r>
              <a:rPr lang="en-IE" sz="2600" b="1" dirty="0">
                <a:latin typeface="Gill Sans MT" panose="020B0502020104020203" pitchFamily="34" charset="77"/>
              </a:rPr>
              <a:t>visualising</a:t>
            </a:r>
            <a:r>
              <a:rPr lang="en-IE" sz="2600" dirty="0">
                <a:latin typeface="Gill Sans MT" panose="020B0502020104020203" pitchFamily="34" charset="77"/>
              </a:rPr>
              <a:t> results of splicing events between queens and males for two tissues (brains and gonads)</a:t>
            </a:r>
          </a:p>
          <a:p>
            <a:endParaRPr lang="en-IE" sz="2600" dirty="0">
              <a:latin typeface="Gill Sans MT" panose="020B0502020104020203" pitchFamily="34" charset="77"/>
            </a:endParaRPr>
          </a:p>
          <a:p>
            <a:r>
              <a:rPr lang="en-IE" sz="2600" dirty="0">
                <a:latin typeface="Gill Sans MT" panose="020B0502020104020203" pitchFamily="34" charset="77"/>
              </a:rPr>
              <a:t>- </a:t>
            </a:r>
            <a:r>
              <a:rPr lang="en-IE" sz="2600" b="1" dirty="0">
                <a:latin typeface="Gill Sans MT" panose="020B0502020104020203" pitchFamily="34" charset="77"/>
              </a:rPr>
              <a:t>Comparison</a:t>
            </a:r>
            <a:r>
              <a:rPr lang="en-IE" sz="2600" dirty="0">
                <a:latin typeface="Gill Sans MT" panose="020B0502020104020203" pitchFamily="34" charset="77"/>
              </a:rPr>
              <a:t> between alternatively spliced genes and those that differ in amplitude</a:t>
            </a:r>
          </a:p>
          <a:p>
            <a:endParaRPr lang="en-IE" sz="2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598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07F9-5031-7B39-9DCF-41142B58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42"/>
            <a:ext cx="10515600" cy="1325563"/>
          </a:xfrm>
        </p:spPr>
        <p:txBody>
          <a:bodyPr/>
          <a:lstStyle/>
          <a:p>
            <a:pPr algn="ctr"/>
            <a:r>
              <a:rPr lang="en-IE" b="1" dirty="0">
                <a:latin typeface="Gill Sans MT" panose="020B0502020104020203" pitchFamily="34" charset="77"/>
              </a:rPr>
              <a:t>Helpful resources for self-learning</a:t>
            </a:r>
          </a:p>
        </p:txBody>
      </p:sp>
      <p:pic>
        <p:nvPicPr>
          <p:cNvPr id="2050" name="Picture 2" descr="Explore im an otter GIFs">
            <a:extLst>
              <a:ext uri="{FF2B5EF4-FFF2-40B4-BE49-F238E27FC236}">
                <a16:creationId xmlns:a16="http://schemas.microsoft.com/office/drawing/2014/main" id="{7C1A6BD0-A1CB-D7B3-1CDD-B95AD2448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54" y="1461105"/>
            <a:ext cx="4353908" cy="435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8608A-18B4-8B1A-592E-D6B81295C955}"/>
              </a:ext>
            </a:extLst>
          </p:cNvPr>
          <p:cNvSpPr txBox="1"/>
          <p:nvPr/>
        </p:nvSpPr>
        <p:spPr>
          <a:xfrm>
            <a:off x="5015865" y="1461105"/>
            <a:ext cx="682752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E" sz="2800" dirty="0">
                <a:latin typeface="Gill Sans MT" panose="020B0502020104020203" pitchFamily="34" charset="77"/>
              </a:rPr>
              <a:t>- </a:t>
            </a:r>
            <a:r>
              <a:rPr lang="en-IE" sz="2800" dirty="0">
                <a:latin typeface="Gill Sans MT" panose="020B0502020104020203" pitchFamily="34" charset="77"/>
                <a:hlinkClick r:id="rId3"/>
              </a:rPr>
              <a:t>Structuring folders for computational analyses</a:t>
            </a:r>
            <a:endParaRPr lang="en-IE" sz="2800" dirty="0">
              <a:latin typeface="Gill Sans MT" panose="020B0502020104020203" pitchFamily="34" charset="77"/>
            </a:endParaRPr>
          </a:p>
          <a:p>
            <a:pPr marL="0" indent="0">
              <a:buNone/>
            </a:pPr>
            <a:r>
              <a:rPr lang="en-IE" sz="2800" dirty="0">
                <a:latin typeface="Gill Sans MT" panose="020B0502020104020203" pitchFamily="34" charset="77"/>
              </a:rPr>
              <a:t>- Improving in R and statistics (</a:t>
            </a:r>
            <a:r>
              <a:rPr lang="en-IE" sz="2800" dirty="0">
                <a:latin typeface="Gill Sans MT" panose="020B0502020104020203" pitchFamily="34" charset="77"/>
                <a:hlinkClick r:id="rId4"/>
              </a:rPr>
              <a:t>https://ourcodingclub.github.io</a:t>
            </a:r>
            <a:r>
              <a:rPr lang="en-IE" sz="2800" dirty="0">
                <a:latin typeface="Gill Sans MT" panose="020B0502020104020203" pitchFamily="34" charset="77"/>
              </a:rPr>
              <a:t>)</a:t>
            </a:r>
          </a:p>
          <a:p>
            <a:pPr marL="0" indent="0">
              <a:buNone/>
            </a:pPr>
            <a:r>
              <a:rPr lang="en-IE" sz="2800" dirty="0">
                <a:latin typeface="Gill Sans MT" panose="020B0502020104020203" pitchFamily="34" charset="77"/>
              </a:rPr>
              <a:t>- Introduction to Unix shell </a:t>
            </a:r>
          </a:p>
          <a:p>
            <a:pPr marL="0" indent="0">
              <a:buNone/>
            </a:pPr>
            <a:r>
              <a:rPr lang="en-IE" sz="2800" dirty="0">
                <a:latin typeface="Gill Sans MT" panose="020B0502020104020203" pitchFamily="34" charset="77"/>
              </a:rPr>
              <a:t>(</a:t>
            </a:r>
            <a:r>
              <a:rPr lang="en-IE" sz="2800" dirty="0">
                <a:latin typeface="Gill Sans MT" panose="020B0502020104020203" pitchFamily="34" charset="77"/>
                <a:hlinkClick r:id="rId5"/>
              </a:rPr>
              <a:t>https://swcarpentry.github.io/shell-novice/</a:t>
            </a:r>
            <a:r>
              <a:rPr lang="en-IE" sz="2800" dirty="0">
                <a:latin typeface="Gill Sans MT" panose="020B0502020104020203" pitchFamily="34" charset="77"/>
              </a:rPr>
              <a:t>)</a:t>
            </a:r>
          </a:p>
          <a:p>
            <a:pPr marL="0" indent="0">
              <a:buNone/>
            </a:pPr>
            <a:r>
              <a:rPr lang="en-IE" sz="2800" dirty="0">
                <a:latin typeface="Gill Sans MT" panose="020B0502020104020203" pitchFamily="34" charset="77"/>
              </a:rPr>
              <a:t>- Statistics &amp; Machine learning (</a:t>
            </a:r>
            <a:r>
              <a:rPr lang="en-IE" sz="2800" dirty="0">
                <a:latin typeface="Gill Sans MT" panose="020B0502020104020203" pitchFamily="34" charset="77"/>
                <a:hlinkClick r:id="rId6"/>
              </a:rPr>
              <a:t>https://www.youtube.com/@statquest</a:t>
            </a:r>
            <a:r>
              <a:rPr lang="en-IE" sz="2800" dirty="0">
                <a:latin typeface="Gill Sans MT" panose="020B0502020104020203" pitchFamily="34" charset="77"/>
              </a:rPr>
              <a:t>)</a:t>
            </a:r>
          </a:p>
          <a:p>
            <a:pPr marL="0" indent="0">
              <a:buNone/>
            </a:pPr>
            <a:r>
              <a:rPr lang="en-IE" sz="2800" dirty="0">
                <a:latin typeface="Gill Sans MT" panose="020B0502020104020203" pitchFamily="34" charset="77"/>
              </a:rPr>
              <a:t>- Scripts for non-model organisms (mainly bees and fish): </a:t>
            </a:r>
            <a:r>
              <a:rPr lang="en-IE" sz="2800" dirty="0">
                <a:latin typeface="Gill Sans MT" panose="020B0502020104020203" pitchFamily="34" charset="77"/>
                <a:hlinkClick r:id="rId7"/>
              </a:rPr>
              <a:t>https://github.com/Joscolgan</a:t>
            </a:r>
            <a:endParaRPr lang="en-IE" sz="2800" dirty="0">
              <a:latin typeface="Gill Sans MT" panose="020B0502020104020203" pitchFamily="34" charset="77"/>
            </a:endParaRPr>
          </a:p>
          <a:p>
            <a:pPr marL="0" indent="0">
              <a:buNone/>
            </a:pPr>
            <a:endParaRPr lang="en-IE" sz="2800" dirty="0">
              <a:latin typeface="Gill Sans MT" panose="020B0502020104020203" pitchFamily="34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8B265CC-FBA7-57FB-F135-41B98F0C499E}"/>
              </a:ext>
            </a:extLst>
          </p:cNvPr>
          <p:cNvSpPr txBox="1">
            <a:spLocks/>
          </p:cNvSpPr>
          <p:nvPr/>
        </p:nvSpPr>
        <p:spPr>
          <a:xfrm>
            <a:off x="2197413" y="6199812"/>
            <a:ext cx="7797174" cy="586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>
                <a:latin typeface="Gill Sans MT" panose="020B0502020104020203" pitchFamily="34" charset="77"/>
              </a:rPr>
              <a:t>Questions or feedback: </a:t>
            </a:r>
            <a:r>
              <a:rPr lang="en-IE" dirty="0" err="1">
                <a:latin typeface="Gill Sans MT" panose="020B0502020104020203" pitchFamily="34" charset="77"/>
              </a:rPr>
              <a:t>tcolgan@uni-mainz.de</a:t>
            </a:r>
            <a:endParaRPr lang="en-IE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1976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28B4-7A25-CFFE-2491-26678004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008" y="201111"/>
            <a:ext cx="10178934" cy="6736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dirty="0">
                <a:solidFill>
                  <a:srgbClr val="002060"/>
                </a:solidFill>
                <a:latin typeface="Gill Sans MT" panose="020B0502020104020203" pitchFamily="34" charset="77"/>
              </a:rPr>
              <a:t>Workshop outline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72E5E990-7C99-DBE3-083F-99AE02FC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7" y="1447323"/>
            <a:ext cx="3554527" cy="39633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9E66A2-6C05-461C-D8A6-CCB84A911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542" y="4022507"/>
            <a:ext cx="2061674" cy="1945341"/>
          </a:xfrm>
          <a:prstGeom prst="rect">
            <a:avLst/>
          </a:prstGeom>
        </p:spPr>
      </p:pic>
      <p:pic>
        <p:nvPicPr>
          <p:cNvPr id="16" name="Picture 8" descr="Statistics - Free computer icons">
            <a:extLst>
              <a:ext uri="{FF2B5EF4-FFF2-40B4-BE49-F238E27FC236}">
                <a16:creationId xmlns:a16="http://schemas.microsoft.com/office/drawing/2014/main" id="{617B4F75-BCB8-584A-D3EE-C872F10B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68542" y="1428792"/>
            <a:ext cx="1945341" cy="194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BE57E7-1485-499E-7E31-239344C7CFD9}"/>
              </a:ext>
            </a:extLst>
          </p:cNvPr>
          <p:cNvSpPr txBox="1"/>
          <p:nvPr/>
        </p:nvSpPr>
        <p:spPr>
          <a:xfrm>
            <a:off x="4189528" y="2369914"/>
            <a:ext cx="513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latin typeface="Gill Sans MT" panose="020B0502020104020203" pitchFamily="34" charset="77"/>
              </a:rPr>
              <a:t>Introduction into identifying and quantifying splicing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D445B-FD50-B771-87A3-9E2C50C2FC68}"/>
              </a:ext>
            </a:extLst>
          </p:cNvPr>
          <p:cNvSpPr txBox="1"/>
          <p:nvPr/>
        </p:nvSpPr>
        <p:spPr>
          <a:xfrm>
            <a:off x="4189527" y="4022507"/>
            <a:ext cx="5135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latin typeface="Gill Sans MT" panose="020B0502020104020203" pitchFamily="34" charset="77"/>
              </a:rPr>
              <a:t>Processing and visualisation of splicing events</a:t>
            </a:r>
          </a:p>
        </p:txBody>
      </p:sp>
    </p:spTree>
    <p:extLst>
      <p:ext uri="{BB962C8B-B14F-4D97-AF65-F5344CB8AC3E}">
        <p14:creationId xmlns:p14="http://schemas.microsoft.com/office/powerpoint/2010/main" val="29091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A2D2-85A1-EBA9-9B34-0EAAAC62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b="1" dirty="0">
                <a:latin typeface="Gill Sans MT" panose="020B0502020104020203" pitchFamily="34" charset="77"/>
              </a:rPr>
              <a:t>Differential gene expression</a:t>
            </a:r>
            <a:endParaRPr lang="en-IE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DCEB-C872-620C-1FEB-8DF93E80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38" y="259619"/>
            <a:ext cx="1431069" cy="1431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420F7-A23E-3644-ECED-38EE0D1453B5}"/>
              </a:ext>
            </a:extLst>
          </p:cNvPr>
          <p:cNvSpPr txBox="1"/>
          <p:nvPr/>
        </p:nvSpPr>
        <p:spPr>
          <a:xfrm>
            <a:off x="3128963" y="1623205"/>
            <a:ext cx="6459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latin typeface="Gill Sans MT" panose="020B0502020104020203" pitchFamily="34" charset="77"/>
              </a:rPr>
              <a:t>Differences in </a:t>
            </a:r>
            <a:r>
              <a:rPr lang="en-IE" sz="2400" b="1" dirty="0">
                <a:solidFill>
                  <a:srgbClr val="00B0F0"/>
                </a:solidFill>
                <a:latin typeface="Gill Sans MT" panose="020B0502020104020203" pitchFamily="34" charset="77"/>
              </a:rPr>
              <a:t>amplitude</a:t>
            </a:r>
          </a:p>
          <a:p>
            <a:pPr algn="ctr"/>
            <a:r>
              <a:rPr lang="en-IE" sz="2400" dirty="0">
                <a:latin typeface="Gill Sans MT" panose="020B0502020104020203" pitchFamily="34" charset="77"/>
              </a:rPr>
              <a:t>(i.e., the amount a gene is transcribed)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BF15D4-CCEE-F75D-FBF6-F52623FD2A8F}"/>
              </a:ext>
            </a:extLst>
          </p:cNvPr>
          <p:cNvCxnSpPr>
            <a:cxnSpLocks/>
          </p:cNvCxnSpPr>
          <p:nvPr/>
        </p:nvCxnSpPr>
        <p:spPr>
          <a:xfrm>
            <a:off x="1684819" y="5431811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AC7EA-3CE9-530D-FF05-909CC537C6D4}"/>
              </a:ext>
            </a:extLst>
          </p:cNvPr>
          <p:cNvSpPr/>
          <p:nvPr/>
        </p:nvSpPr>
        <p:spPr>
          <a:xfrm>
            <a:off x="1911220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7A6C64-80A9-90A6-6EBF-09746E717682}"/>
              </a:ext>
            </a:extLst>
          </p:cNvPr>
          <p:cNvSpPr/>
          <p:nvPr/>
        </p:nvSpPr>
        <p:spPr>
          <a:xfrm>
            <a:off x="2843202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8974F-6AEE-3F40-48D3-B309D6C594DD}"/>
              </a:ext>
            </a:extLst>
          </p:cNvPr>
          <p:cNvSpPr/>
          <p:nvPr/>
        </p:nvSpPr>
        <p:spPr>
          <a:xfrm>
            <a:off x="3848452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BFFF81-432D-A138-BBD4-1F9AD43185B1}"/>
              </a:ext>
            </a:extLst>
          </p:cNvPr>
          <p:cNvSpPr/>
          <p:nvPr/>
        </p:nvSpPr>
        <p:spPr>
          <a:xfrm>
            <a:off x="4850413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805E4C-6419-EAE4-D3B2-45C3F6F089C9}"/>
              </a:ext>
            </a:extLst>
          </p:cNvPr>
          <p:cNvCxnSpPr>
            <a:cxnSpLocks/>
          </p:cNvCxnSpPr>
          <p:nvPr/>
        </p:nvCxnSpPr>
        <p:spPr>
          <a:xfrm>
            <a:off x="1684819" y="4086491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5C989D-C226-6721-B100-AE714D8332C4}"/>
              </a:ext>
            </a:extLst>
          </p:cNvPr>
          <p:cNvSpPr/>
          <p:nvPr/>
        </p:nvSpPr>
        <p:spPr>
          <a:xfrm>
            <a:off x="1911220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C1216F-EEFB-273F-63BC-46B03E8C2EE1}"/>
              </a:ext>
            </a:extLst>
          </p:cNvPr>
          <p:cNvSpPr/>
          <p:nvPr/>
        </p:nvSpPr>
        <p:spPr>
          <a:xfrm>
            <a:off x="2843202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712C89-FC37-9430-495C-138AEEE9B3CE}"/>
              </a:ext>
            </a:extLst>
          </p:cNvPr>
          <p:cNvSpPr/>
          <p:nvPr/>
        </p:nvSpPr>
        <p:spPr>
          <a:xfrm>
            <a:off x="3848452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173CF1-FC7A-8943-9BC8-8BA2BE77E5D5}"/>
              </a:ext>
            </a:extLst>
          </p:cNvPr>
          <p:cNvSpPr/>
          <p:nvPr/>
        </p:nvSpPr>
        <p:spPr>
          <a:xfrm>
            <a:off x="4850413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4C993E-0E73-B231-B815-A14257FB78E6}"/>
              </a:ext>
            </a:extLst>
          </p:cNvPr>
          <p:cNvCxnSpPr>
            <a:cxnSpLocks/>
          </p:cNvCxnSpPr>
          <p:nvPr/>
        </p:nvCxnSpPr>
        <p:spPr>
          <a:xfrm>
            <a:off x="1684819" y="3581959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2F890D-06D3-0708-03AB-55A4073A9915}"/>
              </a:ext>
            </a:extLst>
          </p:cNvPr>
          <p:cNvSpPr/>
          <p:nvPr/>
        </p:nvSpPr>
        <p:spPr>
          <a:xfrm>
            <a:off x="1911220" y="3400251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831B8E-04BC-9F64-78BE-749ADF036626}"/>
              </a:ext>
            </a:extLst>
          </p:cNvPr>
          <p:cNvSpPr/>
          <p:nvPr/>
        </p:nvSpPr>
        <p:spPr>
          <a:xfrm>
            <a:off x="2843202" y="3400251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04AF38-E43C-00BC-13E3-783DE66F1903}"/>
              </a:ext>
            </a:extLst>
          </p:cNvPr>
          <p:cNvSpPr/>
          <p:nvPr/>
        </p:nvSpPr>
        <p:spPr>
          <a:xfrm>
            <a:off x="3848452" y="3400251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CD40C7-4A26-A815-CD0A-5E28A2C98EBA}"/>
              </a:ext>
            </a:extLst>
          </p:cNvPr>
          <p:cNvSpPr/>
          <p:nvPr/>
        </p:nvSpPr>
        <p:spPr>
          <a:xfrm>
            <a:off x="4850413" y="3400251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CC4A9A6-506D-5470-53FE-2E3511240CCD}"/>
              </a:ext>
            </a:extLst>
          </p:cNvPr>
          <p:cNvCxnSpPr>
            <a:cxnSpLocks/>
          </p:cNvCxnSpPr>
          <p:nvPr/>
        </p:nvCxnSpPr>
        <p:spPr>
          <a:xfrm>
            <a:off x="1684819" y="3071566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4304974-A16B-0808-AD55-7A4BBD65134E}"/>
              </a:ext>
            </a:extLst>
          </p:cNvPr>
          <p:cNvSpPr/>
          <p:nvPr/>
        </p:nvSpPr>
        <p:spPr>
          <a:xfrm>
            <a:off x="1911220" y="2889858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6FDF18E-301E-A9E9-9779-D155693028C1}"/>
              </a:ext>
            </a:extLst>
          </p:cNvPr>
          <p:cNvSpPr/>
          <p:nvPr/>
        </p:nvSpPr>
        <p:spPr>
          <a:xfrm>
            <a:off x="2843202" y="2889858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BFB3E6-52CA-6DB9-FEFF-153C224269FE}"/>
              </a:ext>
            </a:extLst>
          </p:cNvPr>
          <p:cNvSpPr/>
          <p:nvPr/>
        </p:nvSpPr>
        <p:spPr>
          <a:xfrm>
            <a:off x="3848452" y="2889858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8B9AD9C-9092-2BC1-4E59-D02A707EFAF6}"/>
              </a:ext>
            </a:extLst>
          </p:cNvPr>
          <p:cNvSpPr/>
          <p:nvPr/>
        </p:nvSpPr>
        <p:spPr>
          <a:xfrm>
            <a:off x="4850413" y="2889858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BEBD8D-7091-3025-441A-91ECF4F2F9C7}"/>
              </a:ext>
            </a:extLst>
          </p:cNvPr>
          <p:cNvSpPr txBox="1"/>
          <p:nvPr/>
        </p:nvSpPr>
        <p:spPr>
          <a:xfrm>
            <a:off x="0" y="4483631"/>
            <a:ext cx="178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Transcription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CA2AAD-51DE-8FFB-EDB7-11C575CF9C32}"/>
              </a:ext>
            </a:extLst>
          </p:cNvPr>
          <p:cNvSpPr txBox="1"/>
          <p:nvPr/>
        </p:nvSpPr>
        <p:spPr>
          <a:xfrm>
            <a:off x="-25013" y="5256297"/>
            <a:ext cx="178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Gene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C3D929-4A7B-E326-3253-6B8D2D691A02}"/>
              </a:ext>
            </a:extLst>
          </p:cNvPr>
          <p:cNvSpPr txBox="1"/>
          <p:nvPr/>
        </p:nvSpPr>
        <p:spPr>
          <a:xfrm>
            <a:off x="-25014" y="3408267"/>
            <a:ext cx="178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Transcripts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AFB3624-BBAF-3A44-DE8F-528C59AC877A}"/>
              </a:ext>
            </a:extLst>
          </p:cNvPr>
          <p:cNvCxnSpPr>
            <a:cxnSpLocks/>
          </p:cNvCxnSpPr>
          <p:nvPr/>
        </p:nvCxnSpPr>
        <p:spPr>
          <a:xfrm>
            <a:off x="6754870" y="5431811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647FEE-162E-23BE-41E8-949D24ABA93F}"/>
              </a:ext>
            </a:extLst>
          </p:cNvPr>
          <p:cNvSpPr/>
          <p:nvPr/>
        </p:nvSpPr>
        <p:spPr>
          <a:xfrm>
            <a:off x="6981271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1242CF-AB70-964D-2529-76A3025662AB}"/>
              </a:ext>
            </a:extLst>
          </p:cNvPr>
          <p:cNvSpPr/>
          <p:nvPr/>
        </p:nvSpPr>
        <p:spPr>
          <a:xfrm>
            <a:off x="7913253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D1CEBC-0E08-1045-D07C-13A9D2B0B836}"/>
              </a:ext>
            </a:extLst>
          </p:cNvPr>
          <p:cNvSpPr/>
          <p:nvPr/>
        </p:nvSpPr>
        <p:spPr>
          <a:xfrm>
            <a:off x="8918503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7DB02E8-D1A3-6E25-FA01-0A8F8FFE97CD}"/>
              </a:ext>
            </a:extLst>
          </p:cNvPr>
          <p:cNvSpPr/>
          <p:nvPr/>
        </p:nvSpPr>
        <p:spPr>
          <a:xfrm>
            <a:off x="9920464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34630DA-21E5-C799-DCEE-393E7C298072}"/>
              </a:ext>
            </a:extLst>
          </p:cNvPr>
          <p:cNvCxnSpPr>
            <a:cxnSpLocks/>
          </p:cNvCxnSpPr>
          <p:nvPr/>
        </p:nvCxnSpPr>
        <p:spPr>
          <a:xfrm>
            <a:off x="6754870" y="4086491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DADE7FA-A1A0-C483-454C-BC3B8AE06512}"/>
              </a:ext>
            </a:extLst>
          </p:cNvPr>
          <p:cNvSpPr/>
          <p:nvPr/>
        </p:nvSpPr>
        <p:spPr>
          <a:xfrm>
            <a:off x="6981271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A0B5B9-36D1-3A87-F873-B0D1DF95A5AE}"/>
              </a:ext>
            </a:extLst>
          </p:cNvPr>
          <p:cNvSpPr/>
          <p:nvPr/>
        </p:nvSpPr>
        <p:spPr>
          <a:xfrm>
            <a:off x="7913253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207071-A6F0-FC07-F134-425BA3C7AB56}"/>
              </a:ext>
            </a:extLst>
          </p:cNvPr>
          <p:cNvSpPr/>
          <p:nvPr/>
        </p:nvSpPr>
        <p:spPr>
          <a:xfrm>
            <a:off x="8918503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D865F67-5137-52A4-765B-F0DE4D0894A0}"/>
              </a:ext>
            </a:extLst>
          </p:cNvPr>
          <p:cNvSpPr/>
          <p:nvPr/>
        </p:nvSpPr>
        <p:spPr>
          <a:xfrm>
            <a:off x="9920464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2" name="Down Arrow 91">
            <a:extLst>
              <a:ext uri="{FF2B5EF4-FFF2-40B4-BE49-F238E27FC236}">
                <a16:creationId xmlns:a16="http://schemas.microsoft.com/office/drawing/2014/main" id="{F7867977-5D97-F031-EB2F-07B2020864C9}"/>
              </a:ext>
            </a:extLst>
          </p:cNvPr>
          <p:cNvSpPr/>
          <p:nvPr/>
        </p:nvSpPr>
        <p:spPr>
          <a:xfrm rot="10800000">
            <a:off x="3442901" y="4459121"/>
            <a:ext cx="470028" cy="535228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2091B10D-9295-C3A6-5A74-85C4F43D5D44}"/>
              </a:ext>
            </a:extLst>
          </p:cNvPr>
          <p:cNvSpPr/>
          <p:nvPr/>
        </p:nvSpPr>
        <p:spPr>
          <a:xfrm rot="10800000">
            <a:off x="8566077" y="4407908"/>
            <a:ext cx="470028" cy="535228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387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A2D2-85A1-EBA9-9B34-0EAAAC62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b="1" dirty="0">
                <a:latin typeface="Gill Sans MT" panose="020B0502020104020203" pitchFamily="34" charset="77"/>
              </a:rPr>
              <a:t>Differential gene expression</a:t>
            </a:r>
            <a:endParaRPr lang="en-IE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DCEB-C872-620C-1FEB-8DF93E80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38" y="259619"/>
            <a:ext cx="1431069" cy="1431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420F7-A23E-3644-ECED-38EE0D1453B5}"/>
              </a:ext>
            </a:extLst>
          </p:cNvPr>
          <p:cNvSpPr txBox="1"/>
          <p:nvPr/>
        </p:nvSpPr>
        <p:spPr>
          <a:xfrm>
            <a:off x="1321575" y="1690688"/>
            <a:ext cx="4712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dirty="0">
                <a:latin typeface="Gill Sans MT" panose="020B0502020104020203" pitchFamily="34" charset="77"/>
              </a:rPr>
              <a:t>Changes in </a:t>
            </a:r>
            <a:r>
              <a:rPr lang="en-IE" sz="2200" b="1" i="1" dirty="0">
                <a:solidFill>
                  <a:srgbClr val="00B0F0"/>
                </a:solidFill>
                <a:latin typeface="Gill Sans MT" panose="020B0502020104020203" pitchFamily="34" charset="77"/>
              </a:rPr>
              <a:t>amplitude</a:t>
            </a:r>
          </a:p>
          <a:p>
            <a:pPr algn="ctr"/>
            <a:r>
              <a:rPr lang="en-IE" sz="2200" dirty="0">
                <a:latin typeface="Gill Sans MT" panose="020B0502020104020203" pitchFamily="34" charset="77"/>
              </a:rPr>
              <a:t>(i.e., the amount a gene is transcribed)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A94BE-14E2-7488-F5F2-4DD22F218B8C}"/>
              </a:ext>
            </a:extLst>
          </p:cNvPr>
          <p:cNvSpPr txBox="1"/>
          <p:nvPr/>
        </p:nvSpPr>
        <p:spPr>
          <a:xfrm>
            <a:off x="6444752" y="1696716"/>
            <a:ext cx="4712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dirty="0">
                <a:latin typeface="Gill Sans MT" panose="020B0502020104020203" pitchFamily="34" charset="77"/>
              </a:rPr>
              <a:t>Changes in </a:t>
            </a:r>
            <a:r>
              <a:rPr lang="en-IE" sz="2200" b="1" i="1" dirty="0">
                <a:solidFill>
                  <a:schemeClr val="accent2"/>
                </a:solidFill>
                <a:latin typeface="Gill Sans MT" panose="020B0502020104020203" pitchFamily="34" charset="77"/>
              </a:rPr>
              <a:t>isoforms</a:t>
            </a:r>
          </a:p>
          <a:p>
            <a:pPr algn="ctr"/>
            <a:r>
              <a:rPr lang="en-IE" sz="2200" dirty="0">
                <a:latin typeface="Gill Sans MT" panose="020B0502020104020203" pitchFamily="34" charset="77"/>
              </a:rPr>
              <a:t>(i.e., what a gene is transcribing)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BF15D4-CCEE-F75D-FBF6-F52623FD2A8F}"/>
              </a:ext>
            </a:extLst>
          </p:cNvPr>
          <p:cNvCxnSpPr>
            <a:cxnSpLocks/>
          </p:cNvCxnSpPr>
          <p:nvPr/>
        </p:nvCxnSpPr>
        <p:spPr>
          <a:xfrm>
            <a:off x="1684819" y="5431811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AC7EA-3CE9-530D-FF05-909CC537C6D4}"/>
              </a:ext>
            </a:extLst>
          </p:cNvPr>
          <p:cNvSpPr/>
          <p:nvPr/>
        </p:nvSpPr>
        <p:spPr>
          <a:xfrm>
            <a:off x="1911220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7A6C64-80A9-90A6-6EBF-09746E717682}"/>
              </a:ext>
            </a:extLst>
          </p:cNvPr>
          <p:cNvSpPr/>
          <p:nvPr/>
        </p:nvSpPr>
        <p:spPr>
          <a:xfrm>
            <a:off x="2843202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8974F-6AEE-3F40-48D3-B309D6C594DD}"/>
              </a:ext>
            </a:extLst>
          </p:cNvPr>
          <p:cNvSpPr/>
          <p:nvPr/>
        </p:nvSpPr>
        <p:spPr>
          <a:xfrm>
            <a:off x="3848452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BFFF81-432D-A138-BBD4-1F9AD43185B1}"/>
              </a:ext>
            </a:extLst>
          </p:cNvPr>
          <p:cNvSpPr/>
          <p:nvPr/>
        </p:nvSpPr>
        <p:spPr>
          <a:xfrm>
            <a:off x="4850413" y="5250103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73BB55-E98A-736A-DFB7-F440CB1A4937}"/>
              </a:ext>
            </a:extLst>
          </p:cNvPr>
          <p:cNvCxnSpPr>
            <a:cxnSpLocks/>
          </p:cNvCxnSpPr>
          <p:nvPr/>
        </p:nvCxnSpPr>
        <p:spPr>
          <a:xfrm>
            <a:off x="6754870" y="5431812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1C36F42-BCF8-28B3-D979-4A661083EA71}"/>
              </a:ext>
            </a:extLst>
          </p:cNvPr>
          <p:cNvSpPr/>
          <p:nvPr/>
        </p:nvSpPr>
        <p:spPr>
          <a:xfrm>
            <a:off x="6981271" y="5250104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496BE0-FDA9-0B2C-AFE4-6C84C3EF0276}"/>
              </a:ext>
            </a:extLst>
          </p:cNvPr>
          <p:cNvSpPr/>
          <p:nvPr/>
        </p:nvSpPr>
        <p:spPr>
          <a:xfrm>
            <a:off x="7913253" y="5250104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78319-5FF5-B9DF-3DA9-CC70465A8C1B}"/>
              </a:ext>
            </a:extLst>
          </p:cNvPr>
          <p:cNvSpPr/>
          <p:nvPr/>
        </p:nvSpPr>
        <p:spPr>
          <a:xfrm>
            <a:off x="8918503" y="5250104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3E604B-3A98-6249-E0EB-1E4A469812F9}"/>
              </a:ext>
            </a:extLst>
          </p:cNvPr>
          <p:cNvSpPr/>
          <p:nvPr/>
        </p:nvSpPr>
        <p:spPr>
          <a:xfrm>
            <a:off x="9920464" y="5250104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805E4C-6419-EAE4-D3B2-45C3F6F089C9}"/>
              </a:ext>
            </a:extLst>
          </p:cNvPr>
          <p:cNvCxnSpPr>
            <a:cxnSpLocks/>
          </p:cNvCxnSpPr>
          <p:nvPr/>
        </p:nvCxnSpPr>
        <p:spPr>
          <a:xfrm>
            <a:off x="1684819" y="4086491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5C989D-C226-6721-B100-AE714D8332C4}"/>
              </a:ext>
            </a:extLst>
          </p:cNvPr>
          <p:cNvSpPr/>
          <p:nvPr/>
        </p:nvSpPr>
        <p:spPr>
          <a:xfrm>
            <a:off x="1911220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C1216F-EEFB-273F-63BC-46B03E8C2EE1}"/>
              </a:ext>
            </a:extLst>
          </p:cNvPr>
          <p:cNvSpPr/>
          <p:nvPr/>
        </p:nvSpPr>
        <p:spPr>
          <a:xfrm>
            <a:off x="2843202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712C89-FC37-9430-495C-138AEEE9B3CE}"/>
              </a:ext>
            </a:extLst>
          </p:cNvPr>
          <p:cNvSpPr/>
          <p:nvPr/>
        </p:nvSpPr>
        <p:spPr>
          <a:xfrm>
            <a:off x="3848452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173CF1-FC7A-8943-9BC8-8BA2BE77E5D5}"/>
              </a:ext>
            </a:extLst>
          </p:cNvPr>
          <p:cNvSpPr/>
          <p:nvPr/>
        </p:nvSpPr>
        <p:spPr>
          <a:xfrm>
            <a:off x="4850413" y="3904783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4C993E-0E73-B231-B815-A14257FB78E6}"/>
              </a:ext>
            </a:extLst>
          </p:cNvPr>
          <p:cNvCxnSpPr>
            <a:cxnSpLocks/>
          </p:cNvCxnSpPr>
          <p:nvPr/>
        </p:nvCxnSpPr>
        <p:spPr>
          <a:xfrm>
            <a:off x="1684819" y="3581959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2F890D-06D3-0708-03AB-55A4073A9915}"/>
              </a:ext>
            </a:extLst>
          </p:cNvPr>
          <p:cNvSpPr/>
          <p:nvPr/>
        </p:nvSpPr>
        <p:spPr>
          <a:xfrm>
            <a:off x="1911220" y="3400251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831B8E-04BC-9F64-78BE-749ADF036626}"/>
              </a:ext>
            </a:extLst>
          </p:cNvPr>
          <p:cNvSpPr/>
          <p:nvPr/>
        </p:nvSpPr>
        <p:spPr>
          <a:xfrm>
            <a:off x="2843202" y="3400251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04AF38-E43C-00BC-13E3-783DE66F1903}"/>
              </a:ext>
            </a:extLst>
          </p:cNvPr>
          <p:cNvSpPr/>
          <p:nvPr/>
        </p:nvSpPr>
        <p:spPr>
          <a:xfrm>
            <a:off x="3848452" y="3400251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CD40C7-4A26-A815-CD0A-5E28A2C98EBA}"/>
              </a:ext>
            </a:extLst>
          </p:cNvPr>
          <p:cNvSpPr/>
          <p:nvPr/>
        </p:nvSpPr>
        <p:spPr>
          <a:xfrm>
            <a:off x="4850413" y="3400251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CC4A9A6-506D-5470-53FE-2E3511240CCD}"/>
              </a:ext>
            </a:extLst>
          </p:cNvPr>
          <p:cNvCxnSpPr>
            <a:cxnSpLocks/>
          </p:cNvCxnSpPr>
          <p:nvPr/>
        </p:nvCxnSpPr>
        <p:spPr>
          <a:xfrm>
            <a:off x="1684819" y="3071566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4304974-A16B-0808-AD55-7A4BBD65134E}"/>
              </a:ext>
            </a:extLst>
          </p:cNvPr>
          <p:cNvSpPr/>
          <p:nvPr/>
        </p:nvSpPr>
        <p:spPr>
          <a:xfrm>
            <a:off x="1911220" y="2889858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6FDF18E-301E-A9E9-9779-D155693028C1}"/>
              </a:ext>
            </a:extLst>
          </p:cNvPr>
          <p:cNvSpPr/>
          <p:nvPr/>
        </p:nvSpPr>
        <p:spPr>
          <a:xfrm>
            <a:off x="2843202" y="2889858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BFB3E6-52CA-6DB9-FEFF-153C224269FE}"/>
              </a:ext>
            </a:extLst>
          </p:cNvPr>
          <p:cNvSpPr/>
          <p:nvPr/>
        </p:nvSpPr>
        <p:spPr>
          <a:xfrm>
            <a:off x="3848452" y="2889858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8B9AD9C-9092-2BC1-4E59-D02A707EFAF6}"/>
              </a:ext>
            </a:extLst>
          </p:cNvPr>
          <p:cNvSpPr/>
          <p:nvPr/>
        </p:nvSpPr>
        <p:spPr>
          <a:xfrm>
            <a:off x="4850413" y="2889858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157C964-1565-8B44-0656-9CB2EC7043EC}"/>
              </a:ext>
            </a:extLst>
          </p:cNvPr>
          <p:cNvCxnSpPr>
            <a:cxnSpLocks/>
          </p:cNvCxnSpPr>
          <p:nvPr/>
        </p:nvCxnSpPr>
        <p:spPr>
          <a:xfrm>
            <a:off x="6754870" y="4030145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B76FE4B-B674-462B-016C-270B61A8D7F9}"/>
              </a:ext>
            </a:extLst>
          </p:cNvPr>
          <p:cNvSpPr/>
          <p:nvPr/>
        </p:nvSpPr>
        <p:spPr>
          <a:xfrm>
            <a:off x="6981271" y="3848437"/>
            <a:ext cx="670416" cy="3634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81C340-803D-7807-DE7F-1A42B97628A9}"/>
              </a:ext>
            </a:extLst>
          </p:cNvPr>
          <p:cNvSpPr/>
          <p:nvPr/>
        </p:nvSpPr>
        <p:spPr>
          <a:xfrm>
            <a:off x="7913253" y="3848437"/>
            <a:ext cx="670416" cy="3634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D90707-98D9-2D8F-A828-17D4614BEBA7}"/>
              </a:ext>
            </a:extLst>
          </p:cNvPr>
          <p:cNvSpPr/>
          <p:nvPr/>
        </p:nvSpPr>
        <p:spPr>
          <a:xfrm>
            <a:off x="9920464" y="3848437"/>
            <a:ext cx="670416" cy="3634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6AFD51B-5403-DB21-375E-70032EC0277E}"/>
              </a:ext>
            </a:extLst>
          </p:cNvPr>
          <p:cNvCxnSpPr>
            <a:cxnSpLocks/>
          </p:cNvCxnSpPr>
          <p:nvPr/>
        </p:nvCxnSpPr>
        <p:spPr>
          <a:xfrm>
            <a:off x="6754870" y="3525613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1EC7B32-97DA-1753-53DA-2258BE995951}"/>
              </a:ext>
            </a:extLst>
          </p:cNvPr>
          <p:cNvSpPr/>
          <p:nvPr/>
        </p:nvSpPr>
        <p:spPr>
          <a:xfrm>
            <a:off x="6981271" y="3343905"/>
            <a:ext cx="670416" cy="3634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9A8034-3606-FDCA-DCE5-9C3E86E28DBF}"/>
              </a:ext>
            </a:extLst>
          </p:cNvPr>
          <p:cNvSpPr/>
          <p:nvPr/>
        </p:nvSpPr>
        <p:spPr>
          <a:xfrm>
            <a:off x="8918503" y="3343905"/>
            <a:ext cx="670416" cy="3634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544398-720D-DE78-365D-EDAE1AEFB66C}"/>
              </a:ext>
            </a:extLst>
          </p:cNvPr>
          <p:cNvSpPr/>
          <p:nvPr/>
        </p:nvSpPr>
        <p:spPr>
          <a:xfrm>
            <a:off x="9920464" y="3343905"/>
            <a:ext cx="670416" cy="3634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8E7E8FE-054E-24EA-5150-897BD8AC7534}"/>
              </a:ext>
            </a:extLst>
          </p:cNvPr>
          <p:cNvCxnSpPr>
            <a:cxnSpLocks/>
          </p:cNvCxnSpPr>
          <p:nvPr/>
        </p:nvCxnSpPr>
        <p:spPr>
          <a:xfrm>
            <a:off x="6754870" y="3015220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809DAC3-02BA-CF17-809A-A557CD709F24}"/>
              </a:ext>
            </a:extLst>
          </p:cNvPr>
          <p:cNvSpPr/>
          <p:nvPr/>
        </p:nvSpPr>
        <p:spPr>
          <a:xfrm>
            <a:off x="6981271" y="2833512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68CF5A-E6DF-6233-DB89-BF67C33F4D11}"/>
              </a:ext>
            </a:extLst>
          </p:cNvPr>
          <p:cNvSpPr/>
          <p:nvPr/>
        </p:nvSpPr>
        <p:spPr>
          <a:xfrm>
            <a:off x="7913253" y="2833512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E90FE7-BB2D-4778-A591-638FA79565BD}"/>
              </a:ext>
            </a:extLst>
          </p:cNvPr>
          <p:cNvSpPr/>
          <p:nvPr/>
        </p:nvSpPr>
        <p:spPr>
          <a:xfrm>
            <a:off x="8918503" y="2833512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8B8219D-5D01-4C63-5A4A-3A879EABA384}"/>
              </a:ext>
            </a:extLst>
          </p:cNvPr>
          <p:cNvSpPr/>
          <p:nvPr/>
        </p:nvSpPr>
        <p:spPr>
          <a:xfrm>
            <a:off x="9920464" y="2833512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BEBD8D-7091-3025-441A-91ECF4F2F9C7}"/>
              </a:ext>
            </a:extLst>
          </p:cNvPr>
          <p:cNvSpPr txBox="1"/>
          <p:nvPr/>
        </p:nvSpPr>
        <p:spPr>
          <a:xfrm>
            <a:off x="0" y="4483631"/>
            <a:ext cx="178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Transcription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CA2AAD-51DE-8FFB-EDB7-11C575CF9C32}"/>
              </a:ext>
            </a:extLst>
          </p:cNvPr>
          <p:cNvSpPr txBox="1"/>
          <p:nvPr/>
        </p:nvSpPr>
        <p:spPr>
          <a:xfrm>
            <a:off x="-25013" y="5256297"/>
            <a:ext cx="178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Gene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C3D929-4A7B-E326-3253-6B8D2D691A02}"/>
              </a:ext>
            </a:extLst>
          </p:cNvPr>
          <p:cNvSpPr txBox="1"/>
          <p:nvPr/>
        </p:nvSpPr>
        <p:spPr>
          <a:xfrm>
            <a:off x="-25014" y="3408267"/>
            <a:ext cx="178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Transcripts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63A03E6-A0A8-0D0A-F2EB-D7894311375F}"/>
              </a:ext>
            </a:extLst>
          </p:cNvPr>
          <p:cNvSpPr/>
          <p:nvPr/>
        </p:nvSpPr>
        <p:spPr>
          <a:xfrm rot="10800000">
            <a:off x="3442901" y="4459121"/>
            <a:ext cx="470028" cy="535228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2353BA6-CE19-FC0A-D375-598E1E37CD5D}"/>
              </a:ext>
            </a:extLst>
          </p:cNvPr>
          <p:cNvSpPr/>
          <p:nvPr/>
        </p:nvSpPr>
        <p:spPr>
          <a:xfrm rot="10800000">
            <a:off x="8566077" y="4407908"/>
            <a:ext cx="470028" cy="535228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25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A2D2-85A1-EBA9-9B34-0EAAAC62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b="1" dirty="0">
                <a:latin typeface="Gill Sans MT" panose="020B0502020104020203" pitchFamily="34" charset="77"/>
              </a:rPr>
              <a:t>Common splicing events</a:t>
            </a:r>
            <a:endParaRPr lang="en-IE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DCEB-C872-620C-1FEB-8DF93E80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38" y="259619"/>
            <a:ext cx="1431069" cy="143106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0E49275-24A1-09D2-7B9C-E29291DDF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306" y="1514982"/>
            <a:ext cx="5046614" cy="513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7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A2D2-85A1-EBA9-9B34-0EAAAC62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b="1" dirty="0">
                <a:latin typeface="Gill Sans MT" panose="020B0502020104020203" pitchFamily="34" charset="77"/>
              </a:rPr>
              <a:t>How can we measure alternative splicing?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DCEB-C872-620C-1FEB-8DF93E80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0" y="271708"/>
            <a:ext cx="1431069" cy="143106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73BB55-E98A-736A-DFB7-F440CB1A4937}"/>
              </a:ext>
            </a:extLst>
          </p:cNvPr>
          <p:cNvCxnSpPr>
            <a:cxnSpLocks/>
          </p:cNvCxnSpPr>
          <p:nvPr/>
        </p:nvCxnSpPr>
        <p:spPr>
          <a:xfrm>
            <a:off x="6769157" y="6516079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1C36F42-BCF8-28B3-D979-4A661083EA71}"/>
              </a:ext>
            </a:extLst>
          </p:cNvPr>
          <p:cNvSpPr/>
          <p:nvPr/>
        </p:nvSpPr>
        <p:spPr>
          <a:xfrm>
            <a:off x="6995558" y="6334371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496BE0-FDA9-0B2C-AFE4-6C84C3EF0276}"/>
              </a:ext>
            </a:extLst>
          </p:cNvPr>
          <p:cNvSpPr/>
          <p:nvPr/>
        </p:nvSpPr>
        <p:spPr>
          <a:xfrm>
            <a:off x="7927540" y="6334371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78319-5FF5-B9DF-3DA9-CC70465A8C1B}"/>
              </a:ext>
            </a:extLst>
          </p:cNvPr>
          <p:cNvSpPr/>
          <p:nvPr/>
        </p:nvSpPr>
        <p:spPr>
          <a:xfrm>
            <a:off x="8932790" y="6334371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3E604B-3A98-6249-E0EB-1E4A469812F9}"/>
              </a:ext>
            </a:extLst>
          </p:cNvPr>
          <p:cNvSpPr/>
          <p:nvPr/>
        </p:nvSpPr>
        <p:spPr>
          <a:xfrm>
            <a:off x="9934751" y="6334371"/>
            <a:ext cx="670416" cy="363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157C964-1565-8B44-0656-9CB2EC7043EC}"/>
              </a:ext>
            </a:extLst>
          </p:cNvPr>
          <p:cNvCxnSpPr>
            <a:cxnSpLocks/>
          </p:cNvCxnSpPr>
          <p:nvPr/>
        </p:nvCxnSpPr>
        <p:spPr>
          <a:xfrm>
            <a:off x="6769157" y="5114412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B76FE4B-B674-462B-016C-270B61A8D7F9}"/>
              </a:ext>
            </a:extLst>
          </p:cNvPr>
          <p:cNvSpPr/>
          <p:nvPr/>
        </p:nvSpPr>
        <p:spPr>
          <a:xfrm>
            <a:off x="6995558" y="4932704"/>
            <a:ext cx="670416" cy="3634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81C340-803D-7807-DE7F-1A42B97628A9}"/>
              </a:ext>
            </a:extLst>
          </p:cNvPr>
          <p:cNvSpPr/>
          <p:nvPr/>
        </p:nvSpPr>
        <p:spPr>
          <a:xfrm>
            <a:off x="7927540" y="4932704"/>
            <a:ext cx="670416" cy="3634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D90707-98D9-2D8F-A828-17D4614BEBA7}"/>
              </a:ext>
            </a:extLst>
          </p:cNvPr>
          <p:cNvSpPr/>
          <p:nvPr/>
        </p:nvSpPr>
        <p:spPr>
          <a:xfrm>
            <a:off x="9934751" y="4932704"/>
            <a:ext cx="670416" cy="3634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6AFD51B-5403-DB21-375E-70032EC0277E}"/>
              </a:ext>
            </a:extLst>
          </p:cNvPr>
          <p:cNvCxnSpPr>
            <a:cxnSpLocks/>
          </p:cNvCxnSpPr>
          <p:nvPr/>
        </p:nvCxnSpPr>
        <p:spPr>
          <a:xfrm>
            <a:off x="6769157" y="4609880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1EC7B32-97DA-1753-53DA-2258BE995951}"/>
              </a:ext>
            </a:extLst>
          </p:cNvPr>
          <p:cNvSpPr/>
          <p:nvPr/>
        </p:nvSpPr>
        <p:spPr>
          <a:xfrm>
            <a:off x="6995558" y="4428172"/>
            <a:ext cx="670416" cy="3634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9A8034-3606-FDCA-DCE5-9C3E86E28DBF}"/>
              </a:ext>
            </a:extLst>
          </p:cNvPr>
          <p:cNvSpPr/>
          <p:nvPr/>
        </p:nvSpPr>
        <p:spPr>
          <a:xfrm>
            <a:off x="8932790" y="4428172"/>
            <a:ext cx="670416" cy="3634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544398-720D-DE78-365D-EDAE1AEFB66C}"/>
              </a:ext>
            </a:extLst>
          </p:cNvPr>
          <p:cNvSpPr/>
          <p:nvPr/>
        </p:nvSpPr>
        <p:spPr>
          <a:xfrm>
            <a:off x="9934751" y="4428172"/>
            <a:ext cx="670416" cy="3634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8E7E8FE-054E-24EA-5150-897BD8AC7534}"/>
              </a:ext>
            </a:extLst>
          </p:cNvPr>
          <p:cNvCxnSpPr>
            <a:cxnSpLocks/>
          </p:cNvCxnSpPr>
          <p:nvPr/>
        </p:nvCxnSpPr>
        <p:spPr>
          <a:xfrm>
            <a:off x="6769157" y="4099487"/>
            <a:ext cx="4167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809DAC3-02BA-CF17-809A-A557CD709F24}"/>
              </a:ext>
            </a:extLst>
          </p:cNvPr>
          <p:cNvSpPr/>
          <p:nvPr/>
        </p:nvSpPr>
        <p:spPr>
          <a:xfrm>
            <a:off x="6995558" y="3917779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68CF5A-E6DF-6233-DB89-BF67C33F4D11}"/>
              </a:ext>
            </a:extLst>
          </p:cNvPr>
          <p:cNvSpPr/>
          <p:nvPr/>
        </p:nvSpPr>
        <p:spPr>
          <a:xfrm>
            <a:off x="7927540" y="3917779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E90FE7-BB2D-4778-A591-638FA79565BD}"/>
              </a:ext>
            </a:extLst>
          </p:cNvPr>
          <p:cNvSpPr/>
          <p:nvPr/>
        </p:nvSpPr>
        <p:spPr>
          <a:xfrm>
            <a:off x="8932790" y="3917779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8B8219D-5D01-4C63-5A4A-3A879EABA384}"/>
              </a:ext>
            </a:extLst>
          </p:cNvPr>
          <p:cNvSpPr/>
          <p:nvPr/>
        </p:nvSpPr>
        <p:spPr>
          <a:xfrm>
            <a:off x="9934751" y="3917779"/>
            <a:ext cx="670416" cy="3634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2353BA6-CE19-FC0A-D375-598E1E37CD5D}"/>
              </a:ext>
            </a:extLst>
          </p:cNvPr>
          <p:cNvSpPr/>
          <p:nvPr/>
        </p:nvSpPr>
        <p:spPr>
          <a:xfrm rot="10800000">
            <a:off x="8580364" y="5492175"/>
            <a:ext cx="470028" cy="535228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A7290A-7F28-738C-426E-35D8EAE0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50" y="3611321"/>
            <a:ext cx="3086466" cy="3086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45C148-308D-B44F-3A39-ECAAE9562E75}"/>
              </a:ext>
            </a:extLst>
          </p:cNvPr>
          <p:cNvSpPr txBox="1"/>
          <p:nvPr/>
        </p:nvSpPr>
        <p:spPr>
          <a:xfrm>
            <a:off x="250031" y="2170780"/>
            <a:ext cx="1169193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600" b="0" i="0" u="none" strike="noStrike" dirty="0">
                <a:solidFill>
                  <a:srgbClr val="262626"/>
                </a:solidFill>
                <a:effectLst/>
                <a:latin typeface="Gill Sans MT" panose="020B0502020104020203" pitchFamily="34" charset="77"/>
              </a:rPr>
              <a:t>The basic principle in RNA-</a:t>
            </a:r>
            <a:r>
              <a:rPr lang="en-IE" sz="2600" b="0" i="0" u="none" strike="noStrike" dirty="0" err="1">
                <a:solidFill>
                  <a:srgbClr val="262626"/>
                </a:solidFill>
                <a:effectLst/>
                <a:latin typeface="Gill Sans MT" panose="020B0502020104020203" pitchFamily="34" charset="77"/>
              </a:rPr>
              <a:t>Seq</a:t>
            </a:r>
            <a:r>
              <a:rPr lang="en-IE" sz="2600" b="0" i="0" u="none" strike="noStrike" dirty="0">
                <a:solidFill>
                  <a:srgbClr val="262626"/>
                </a:solidFill>
                <a:effectLst/>
                <a:latin typeface="Gill Sans MT" panose="020B0502020104020203" pitchFamily="34" charset="77"/>
              </a:rPr>
              <a:t> analysis of alternative splicing is to use RNA-</a:t>
            </a:r>
            <a:r>
              <a:rPr lang="en-IE" sz="2600" b="0" i="0" u="none" strike="noStrike" dirty="0" err="1">
                <a:solidFill>
                  <a:srgbClr val="262626"/>
                </a:solidFill>
                <a:effectLst/>
                <a:latin typeface="Gill Sans MT" panose="020B0502020104020203" pitchFamily="34" charset="77"/>
              </a:rPr>
              <a:t>Seq</a:t>
            </a:r>
            <a:r>
              <a:rPr lang="en-IE" sz="2600" b="0" i="0" u="none" strike="noStrike" dirty="0">
                <a:solidFill>
                  <a:srgbClr val="262626"/>
                </a:solidFill>
                <a:effectLst/>
                <a:latin typeface="Gill Sans MT" panose="020B0502020104020203" pitchFamily="34" charset="77"/>
              </a:rPr>
              <a:t> reads mapped to different isoforms to estimate the isoform proportion </a:t>
            </a:r>
            <a:endParaRPr lang="en-IE" sz="2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666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A2D2-85A1-EBA9-9B34-0EAAAC62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21401" cy="1325563"/>
          </a:xfrm>
        </p:spPr>
        <p:txBody>
          <a:bodyPr/>
          <a:lstStyle/>
          <a:p>
            <a:pPr algn="ctr"/>
            <a:r>
              <a:rPr lang="en-IE" b="1" dirty="0" err="1">
                <a:latin typeface="Gill Sans MT" panose="020B0502020104020203" pitchFamily="34" charset="77"/>
              </a:rPr>
              <a:t>rMATs</a:t>
            </a:r>
            <a:endParaRPr lang="en-IE" b="1" dirty="0"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DCEB-C872-620C-1FEB-8DF93E80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0" y="271708"/>
            <a:ext cx="1431069" cy="1431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2EB872-F1F6-C0B0-31CA-7FF457ED759F}"/>
              </a:ext>
            </a:extLst>
          </p:cNvPr>
          <p:cNvSpPr txBox="1"/>
          <p:nvPr/>
        </p:nvSpPr>
        <p:spPr>
          <a:xfrm>
            <a:off x="71438" y="2310904"/>
            <a:ext cx="68881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000000"/>
                </a:solidFill>
                <a:latin typeface="Gill Sans MT" panose="020B0502020104020203" pitchFamily="34" charset="77"/>
              </a:rPr>
              <a:t>D</a:t>
            </a:r>
            <a:r>
              <a:rPr lang="en-IE" sz="2000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etect differential alternative splicing events from RNA-</a:t>
            </a:r>
            <a:r>
              <a:rPr lang="en-IE" sz="2000" b="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Seq</a:t>
            </a:r>
            <a:r>
              <a:rPr lang="en-IE" sz="2000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data. </a:t>
            </a:r>
          </a:p>
          <a:p>
            <a:endParaRPr lang="en-IE" sz="2000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r>
              <a:rPr lang="en-IE" sz="2000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The statistical model of MATS calculates the P-value and false discovery rate that the difference in the isoform ratio of a gene between two conditions exceeds a given user-defined threshold. </a:t>
            </a:r>
          </a:p>
          <a:p>
            <a:endParaRPr lang="en-IE" sz="2000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r>
              <a:rPr lang="en-IE" sz="2000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From the RNA-</a:t>
            </a:r>
            <a:r>
              <a:rPr lang="en-IE" sz="2000" b="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Seq</a:t>
            </a:r>
            <a:r>
              <a:rPr lang="en-IE" sz="2000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data, MATS can automatically detect and </a:t>
            </a:r>
            <a:r>
              <a:rPr lang="en-IE" sz="2000" b="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analyze</a:t>
            </a:r>
            <a:r>
              <a:rPr lang="en-IE" sz="2000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alternative splicing events corresponding to all major types of alternative splicing patterns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BD84F-7C85-5C77-7DFD-F5B1C68E0179}"/>
              </a:ext>
            </a:extLst>
          </p:cNvPr>
          <p:cNvSpPr txBox="1"/>
          <p:nvPr/>
        </p:nvSpPr>
        <p:spPr>
          <a:xfrm>
            <a:off x="71438" y="1753663"/>
            <a:ext cx="688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Gill Sans MT" panose="020B0502020104020203" pitchFamily="34" charset="77"/>
              </a:rPr>
              <a:t>Based on MATs (Multivariate analysis of transcript splicing)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68409-077F-28C6-9521-3A973061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353" y="137696"/>
            <a:ext cx="3420756" cy="6720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FA6C1-AB75-8206-6CBD-AD402C027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5162318"/>
            <a:ext cx="4516438" cy="16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5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0FBCDD-BB78-91D9-794F-DAF61337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73574"/>
            <a:ext cx="10515600" cy="205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B9C294-F7AA-9680-131E-7687FB63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E" b="1" dirty="0">
                <a:latin typeface="Gill Sans MT" panose="020B0502020104020203" pitchFamily="34" charset="77"/>
              </a:rPr>
              <a:t>How can we measure alternative splicing?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1C9088-53B3-2CC5-4E06-DBC3B97F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70" y="271708"/>
            <a:ext cx="1431069" cy="1431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C46F70-3ADD-446D-0DE9-C27E2D65C57E}"/>
              </a:ext>
            </a:extLst>
          </p:cNvPr>
          <p:cNvSpPr txBox="1"/>
          <p:nvPr/>
        </p:nvSpPr>
        <p:spPr>
          <a:xfrm>
            <a:off x="838200" y="2005453"/>
            <a:ext cx="9991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Gill Sans MT" panose="020B0502020104020203" pitchFamily="34" charset="77"/>
              </a:rPr>
              <a:t>Percent Spliced in (PSI): Ratio between reads including (I) or excluding exons (S)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FBAE0-A55C-ACF8-9FA4-C4E7CDB1BF82}"/>
              </a:ext>
            </a:extLst>
          </p:cNvPr>
          <p:cNvSpPr txBox="1"/>
          <p:nvPr/>
        </p:nvSpPr>
        <p:spPr>
          <a:xfrm>
            <a:off x="838200" y="2677461"/>
            <a:ext cx="8005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Gill Sans MT" panose="020B0502020104020203" pitchFamily="34" charset="77"/>
              </a:rPr>
              <a:t>Compare between mean PSI between two groups using likelihood ratio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1145F-9D30-AB25-9172-52CA89A0A7E8}"/>
              </a:ext>
            </a:extLst>
          </p:cNvPr>
          <p:cNvSpPr txBox="1"/>
          <p:nvPr/>
        </p:nvSpPr>
        <p:spPr>
          <a:xfrm>
            <a:off x="0" y="6232349"/>
            <a:ext cx="6100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000" b="1" dirty="0">
                <a:latin typeface="Gill Sans MT" panose="020B0502020104020203" pitchFamily="34" charset="77"/>
              </a:rPr>
              <a:t>Website: </a:t>
            </a:r>
            <a:r>
              <a:rPr lang="en-IE" sz="2000" dirty="0">
                <a:latin typeface="Gill Sans MT" panose="020B0502020104020203" pitchFamily="34" charset="77"/>
                <a:hlinkClick r:id="rId4"/>
              </a:rPr>
              <a:t>https://rnaseq-mats.sourceforge.io</a:t>
            </a:r>
            <a:endParaRPr lang="en-IE" sz="2000" dirty="0">
              <a:latin typeface="Gill Sans MT" panose="020B0502020104020203" pitchFamily="34" charset="77"/>
            </a:endParaRPr>
          </a:p>
          <a:p>
            <a:pPr algn="ctr"/>
            <a:endParaRPr lang="en-IE" sz="2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96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177471-82E7-FB17-AEA4-2AC56B12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54" y="2065067"/>
            <a:ext cx="8443811" cy="45679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EF3A82-5CB0-742C-B0C3-01E11E6A7541}"/>
              </a:ext>
            </a:extLst>
          </p:cNvPr>
          <p:cNvSpPr txBox="1"/>
          <p:nvPr/>
        </p:nvSpPr>
        <p:spPr>
          <a:xfrm>
            <a:off x="824778" y="355964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latin typeface="Gill Sans MT" panose="020B0502020104020203" pitchFamily="34" charset="77"/>
              </a:rPr>
              <a:t>Introduction to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D7935-91CB-9B42-5E06-B3499AF5D5B6}"/>
              </a:ext>
            </a:extLst>
          </p:cNvPr>
          <p:cNvSpPr txBox="1"/>
          <p:nvPr/>
        </p:nvSpPr>
        <p:spPr>
          <a:xfrm>
            <a:off x="349212" y="961386"/>
            <a:ext cx="9192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Gill Sans MT" panose="020B0502020104020203" pitchFamily="34" charset="77"/>
              </a:rPr>
              <a:t>Today, we will do our analysis in RStudio:</a:t>
            </a:r>
          </a:p>
          <a:p>
            <a:r>
              <a:rPr lang="en-IE" sz="2400" dirty="0">
                <a:latin typeface="Gill Sans MT" panose="020B0502020104020203" pitchFamily="34" charset="77"/>
              </a:rPr>
              <a:t>- A standard RStudio consists of four panels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86EED-4E19-888B-9953-CC3175AC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915" y="102199"/>
            <a:ext cx="1777371" cy="16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36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</TotalTime>
  <Words>1000</Words>
  <Application>Microsoft Macintosh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Office Theme</vt:lpstr>
      <vt:lpstr>Differential splicing analysis</vt:lpstr>
      <vt:lpstr>Workshop outline</vt:lpstr>
      <vt:lpstr>Differential gene expression</vt:lpstr>
      <vt:lpstr>Differential gene expression</vt:lpstr>
      <vt:lpstr>Common splicing events</vt:lpstr>
      <vt:lpstr>How can we measure alternative splicing?</vt:lpstr>
      <vt:lpstr>rMATs</vt:lpstr>
      <vt:lpstr>How can we measure alternative splicing?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for today: Honeybees</vt:lpstr>
      <vt:lpstr>What is an R Markdown script?</vt:lpstr>
      <vt:lpstr>PowerPoint Presentation</vt:lpstr>
      <vt:lpstr>Helpful resources for self-learning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splicing analysis</dc:title>
  <dc:creator>Colgan, Dr. Joseph</dc:creator>
  <cp:lastModifiedBy>Colgan, Dr. Joseph</cp:lastModifiedBy>
  <cp:revision>10</cp:revision>
  <dcterms:created xsi:type="dcterms:W3CDTF">2024-03-09T16:17:30Z</dcterms:created>
  <dcterms:modified xsi:type="dcterms:W3CDTF">2024-03-13T07:39:29Z</dcterms:modified>
</cp:coreProperties>
</file>